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30"/>
  </p:notesMasterIdLst>
  <p:sldIdLst>
    <p:sldId id="256" r:id="rId2"/>
    <p:sldId id="259" r:id="rId3"/>
    <p:sldId id="293" r:id="rId4"/>
    <p:sldId id="294" r:id="rId5"/>
    <p:sldId id="295" r:id="rId6"/>
    <p:sldId id="296" r:id="rId7"/>
    <p:sldId id="297" r:id="rId8"/>
    <p:sldId id="298" r:id="rId9"/>
    <p:sldId id="287" r:id="rId10"/>
    <p:sldId id="300" r:id="rId11"/>
    <p:sldId id="269" r:id="rId12"/>
    <p:sldId id="301" r:id="rId13"/>
    <p:sldId id="299" r:id="rId14"/>
    <p:sldId id="302" r:id="rId15"/>
    <p:sldId id="282" r:id="rId16"/>
    <p:sldId id="292" r:id="rId17"/>
    <p:sldId id="291" r:id="rId18"/>
    <p:sldId id="303" r:id="rId19"/>
    <p:sldId id="304" r:id="rId20"/>
    <p:sldId id="290" r:id="rId21"/>
    <p:sldId id="274" r:id="rId22"/>
    <p:sldId id="277" r:id="rId23"/>
    <p:sldId id="284" r:id="rId24"/>
    <p:sldId id="285" r:id="rId25"/>
    <p:sldId id="305" r:id="rId26"/>
    <p:sldId id="306" r:id="rId27"/>
    <p:sldId id="265" r:id="rId28"/>
    <p:sldId id="266" r:id="rId2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660"/>
  </p:normalViewPr>
  <p:slideViewPr>
    <p:cSldViewPr>
      <p:cViewPr varScale="1">
        <p:scale>
          <a:sx n="69" d="100"/>
          <a:sy n="69" d="100"/>
        </p:scale>
        <p:origin x="148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C07E92-9F19-4E4B-953B-5C79CE35A321}" type="datetimeFigureOut">
              <a:rPr lang="lt-LT" smtClean="0"/>
              <a:t>2023-10-18</a:t>
            </a:fld>
            <a:endParaRPr lang="lt-LT"/>
          </a:p>
        </p:txBody>
      </p:sp>
      <p:sp>
        <p:nvSpPr>
          <p:cNvPr id="4" name="Skaidrės vaizdo vietos rezervavimo ženkla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D3CE5-356B-49A1-A1D6-2E4AFD88AB72}" type="slidenum">
              <a:rPr lang="lt-LT" smtClean="0"/>
              <a:t>‹#›</a:t>
            </a:fld>
            <a:endParaRPr lang="lt-LT"/>
          </a:p>
        </p:txBody>
      </p:sp>
    </p:spTree>
    <p:extLst>
      <p:ext uri="{BB962C8B-B14F-4D97-AF65-F5344CB8AC3E}">
        <p14:creationId xmlns:p14="http://schemas.microsoft.com/office/powerpoint/2010/main" val="99656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833D3CE5-356B-49A1-A1D6-2E4AFD88AB72}" type="slidenum">
              <a:rPr lang="lt-LT" smtClean="0"/>
              <a:t>24</a:t>
            </a:fld>
            <a:endParaRPr lang="lt-LT"/>
          </a:p>
        </p:txBody>
      </p:sp>
    </p:spTree>
    <p:extLst>
      <p:ext uri="{BB962C8B-B14F-4D97-AF65-F5344CB8AC3E}">
        <p14:creationId xmlns:p14="http://schemas.microsoft.com/office/powerpoint/2010/main" val="2220776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833D3CE5-356B-49A1-A1D6-2E4AFD88AB72}" type="slidenum">
              <a:rPr lang="lt-LT" smtClean="0"/>
              <a:t>25</a:t>
            </a:fld>
            <a:endParaRPr lang="lt-LT"/>
          </a:p>
        </p:txBody>
      </p:sp>
    </p:spTree>
    <p:extLst>
      <p:ext uri="{BB962C8B-B14F-4D97-AF65-F5344CB8AC3E}">
        <p14:creationId xmlns:p14="http://schemas.microsoft.com/office/powerpoint/2010/main" val="2459113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833D3CE5-356B-49A1-A1D6-2E4AFD88AB72}" type="slidenum">
              <a:rPr lang="lt-LT" smtClean="0"/>
              <a:t>26</a:t>
            </a:fld>
            <a:endParaRPr lang="lt-LT"/>
          </a:p>
        </p:txBody>
      </p:sp>
    </p:spTree>
    <p:extLst>
      <p:ext uri="{BB962C8B-B14F-4D97-AF65-F5344CB8AC3E}">
        <p14:creationId xmlns:p14="http://schemas.microsoft.com/office/powerpoint/2010/main" val="2224545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C3E2C7F-D1D1-4222-80C9-7BF6BCE772A7}" type="datetimeFigureOut">
              <a:rPr lang="lt-LT" smtClean="0"/>
              <a:t>2023-10-18</a:t>
            </a:fld>
            <a:endParaRPr lang="lt-LT"/>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lt-LT"/>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D632046-76B1-4C40-9D05-E56281447058}" type="slidenum">
              <a:rPr lang="lt-LT" smtClean="0"/>
              <a:t>‹#›</a:t>
            </a:fld>
            <a:endParaRPr lang="lt-LT"/>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3E2C7F-D1D1-4222-80C9-7BF6BCE772A7}" type="datetimeFigureOut">
              <a:rPr lang="lt-LT" smtClean="0"/>
              <a:t>2023-10-18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3E2C7F-D1D1-4222-80C9-7BF6BCE772A7}" type="datetimeFigureOut">
              <a:rPr lang="lt-LT" smtClean="0"/>
              <a:t>2023-10-18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C3E2C7F-D1D1-4222-80C9-7BF6BCE772A7}" type="datetimeFigureOut">
              <a:rPr lang="lt-LT" smtClean="0"/>
              <a:t>2023-10-18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7D632046-76B1-4C40-9D05-E56281447058}" type="slidenum">
              <a:rPr lang="lt-LT" smtClean="0"/>
              <a:t>‹#›</a:t>
            </a:fld>
            <a:endParaRPr lang="lt-LT"/>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3E2C7F-D1D1-4222-80C9-7BF6BCE772A7}" type="datetimeFigureOut">
              <a:rPr lang="lt-LT" smtClean="0"/>
              <a:t>2023-10-18</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3E2C7F-D1D1-4222-80C9-7BF6BCE772A7}" type="datetimeFigureOut">
              <a:rPr lang="lt-LT" smtClean="0"/>
              <a:t>2023-10-18</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3E2C7F-D1D1-4222-80C9-7BF6BCE772A7}" type="datetimeFigureOut">
              <a:rPr lang="lt-LT" smtClean="0"/>
              <a:t>2023-10-18</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C3E2C7F-D1D1-4222-80C9-7BF6BCE772A7}" type="datetimeFigureOut">
              <a:rPr lang="lt-LT" smtClean="0"/>
              <a:t>2023-10-18</a:t>
            </a:fld>
            <a:endParaRPr lang="lt-LT"/>
          </a:p>
        </p:txBody>
      </p:sp>
      <p:sp>
        <p:nvSpPr>
          <p:cNvPr id="7" name="Slide Number Placeholder 6"/>
          <p:cNvSpPr>
            <a:spLocks noGrp="1"/>
          </p:cNvSpPr>
          <p:nvPr>
            <p:ph type="sldNum" sz="quarter" idx="12"/>
          </p:nvPr>
        </p:nvSpPr>
        <p:spPr/>
        <p:txBody>
          <a:bodyPr/>
          <a:lstStyle/>
          <a:p>
            <a:fld id="{7D632046-76B1-4C40-9D05-E56281447058}" type="slidenum">
              <a:rPr lang="lt-LT" smtClean="0"/>
              <a:t>‹#›</a:t>
            </a:fld>
            <a:endParaRPr lang="lt-LT"/>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lt-LT"/>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3E2C7F-D1D1-4222-80C9-7BF6BCE772A7}" type="datetimeFigureOut">
              <a:rPr lang="lt-LT" smtClean="0"/>
              <a:t>2023-10-18</a:t>
            </a:fld>
            <a:endParaRPr lang="lt-LT"/>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lt-LT"/>
          </a:p>
        </p:txBody>
      </p:sp>
      <p:sp>
        <p:nvSpPr>
          <p:cNvPr id="7" name="Slide Number Placeholder 6"/>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3E2C7F-D1D1-4222-80C9-7BF6BCE772A7}" type="datetimeFigureOut">
              <a:rPr lang="lt-LT" smtClean="0"/>
              <a:t>2023-10-18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3E2C7F-D1D1-4222-80C9-7BF6BCE772A7}" type="datetimeFigureOut">
              <a:rPr lang="lt-LT" smtClean="0"/>
              <a:t>2023-10-18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D632046-76B1-4C40-9D05-E56281447058}"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C3E2C7F-D1D1-4222-80C9-7BF6BCE772A7}" type="datetimeFigureOut">
              <a:rPr lang="lt-LT" smtClean="0"/>
              <a:t>2023-10-18</a:t>
            </a:fld>
            <a:endParaRPr lang="lt-LT"/>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lt-LT"/>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D632046-76B1-4C40-9D05-E56281447058}"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mailto:El.p.kristina.dorofeje@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lt-LT" sz="1800" b="1" dirty="0" smtClean="0"/>
              <a:t> </a:t>
            </a:r>
            <a:r>
              <a:rPr lang="lt-LT" sz="1800" b="1" dirty="0" smtClean="0"/>
              <a:t>P A S I Ū L Y M A S </a:t>
            </a:r>
            <a:r>
              <a:rPr lang="lt-LT" sz="1800" b="1" dirty="0" smtClean="0"/>
              <a:t>PSICHOLOGINEI </a:t>
            </a:r>
            <a:r>
              <a:rPr lang="lt-LT" sz="1800" b="1" dirty="0"/>
              <a:t>IR FIZINEI SVEIKATAI </a:t>
            </a:r>
            <a:r>
              <a:rPr lang="lt-LT" sz="1800" b="1" dirty="0" smtClean="0"/>
              <a:t>GERINTI</a:t>
            </a:r>
            <a:r>
              <a:rPr lang="lt-LT" sz="1800" b="1" dirty="0" smtClean="0"/>
              <a:t/>
            </a:r>
            <a:br>
              <a:rPr lang="lt-LT" sz="1800" b="1" dirty="0" smtClean="0"/>
            </a:br>
            <a:endParaRPr lang="lt-LT" sz="2400" b="1" dirty="0"/>
          </a:p>
        </p:txBody>
      </p:sp>
      <p:sp>
        <p:nvSpPr>
          <p:cNvPr id="3" name="Subtitle 2"/>
          <p:cNvSpPr>
            <a:spLocks noGrp="1"/>
          </p:cNvSpPr>
          <p:nvPr>
            <p:ph type="subTitle" idx="1"/>
          </p:nvPr>
        </p:nvSpPr>
        <p:spPr>
          <a:xfrm>
            <a:off x="4733365" y="4421081"/>
            <a:ext cx="3309803" cy="1096152"/>
          </a:xfrm>
        </p:spPr>
        <p:txBody>
          <a:bodyPr>
            <a:normAutofit lnSpcReduction="10000"/>
          </a:bodyPr>
          <a:lstStyle/>
          <a:p>
            <a:pPr algn="ctr"/>
            <a:r>
              <a:rPr lang="lt-LT" sz="2000" dirty="0"/>
              <a:t/>
            </a:r>
            <a:br>
              <a:rPr lang="lt-LT" sz="2000" dirty="0"/>
            </a:br>
            <a:r>
              <a:rPr lang="lt-LT" sz="1600" b="1" dirty="0"/>
              <a:t>Psichologinių praktinių mokymų, </a:t>
            </a:r>
            <a:r>
              <a:rPr lang="lt-LT" sz="1600" b="1" dirty="0" err="1"/>
              <a:t>patyriminių</a:t>
            </a:r>
            <a:r>
              <a:rPr lang="lt-LT" sz="1600" b="1" dirty="0"/>
              <a:t> dirbtuvių, </a:t>
            </a:r>
            <a:r>
              <a:rPr lang="en-US" sz="1600" b="1" dirty="0" smtClean="0"/>
              <a:t> </a:t>
            </a:r>
            <a:r>
              <a:rPr lang="lt-LT" sz="1600" b="1" dirty="0" err="1" smtClean="0"/>
              <a:t>įtraukių</a:t>
            </a:r>
            <a:r>
              <a:rPr lang="lt-LT" sz="1600" b="1" dirty="0" smtClean="0"/>
              <a:t> stovyklų </a:t>
            </a:r>
            <a:r>
              <a:rPr lang="lt-LT" sz="1600" b="1" dirty="0"/>
              <a:t>idėjos</a:t>
            </a:r>
            <a:endParaRPr lang="lt-LT" sz="1600" dirty="0"/>
          </a:p>
        </p:txBody>
      </p:sp>
    </p:spTree>
    <p:extLst>
      <p:ext uri="{BB962C8B-B14F-4D97-AF65-F5344CB8AC3E}">
        <p14:creationId xmlns:p14="http://schemas.microsoft.com/office/powerpoint/2010/main" val="2138446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4219" y="260648"/>
            <a:ext cx="3300984" cy="1463040"/>
          </a:xfrm>
        </p:spPr>
        <p:txBody>
          <a:bodyPr>
            <a:normAutofit/>
          </a:bodyPr>
          <a:lstStyle/>
          <a:p>
            <a:r>
              <a:rPr lang="en-GB" sz="1600" b="1" dirty="0" smtClean="0"/>
              <a:t>Kristina </a:t>
            </a:r>
            <a:r>
              <a:rPr lang="lt-LT" sz="1600" b="1" dirty="0" smtClean="0"/>
              <a:t>Dorofėjė</a:t>
            </a:r>
            <a:endParaRPr lang="lt-LT" sz="1600" b="1" dirty="0"/>
          </a:p>
        </p:txBody>
      </p:sp>
      <p:sp>
        <p:nvSpPr>
          <p:cNvPr id="4" name="Text Placeholder 3"/>
          <p:cNvSpPr>
            <a:spLocks noGrp="1"/>
          </p:cNvSpPr>
          <p:nvPr>
            <p:ph type="body" sz="half" idx="2"/>
          </p:nvPr>
        </p:nvSpPr>
        <p:spPr>
          <a:xfrm>
            <a:off x="4734630" y="1723688"/>
            <a:ext cx="3300573" cy="4153584"/>
          </a:xfrm>
        </p:spPr>
        <p:txBody>
          <a:bodyPr>
            <a:normAutofit fontScale="92500" lnSpcReduction="10000"/>
          </a:bodyPr>
          <a:lstStyle/>
          <a:p>
            <a:r>
              <a:rPr lang="lt-LT" dirty="0" smtClean="0"/>
              <a:t> Šiuolaikinės psichologijos </a:t>
            </a:r>
            <a:r>
              <a:rPr lang="lt-LT" dirty="0" err="1" smtClean="0"/>
              <a:t>Mindfulness</a:t>
            </a:r>
            <a:r>
              <a:rPr lang="lt-LT" dirty="0" smtClean="0"/>
              <a:t> (įsisąmoninto dėmesingumo)  ir saviugdos trenerė, Lietuvos įsisąmoninimu grįstos psichologijos asociacijos narė. </a:t>
            </a:r>
          </a:p>
          <a:p>
            <a:r>
              <a:rPr lang="lt-LT" dirty="0" smtClean="0"/>
              <a:t>„Nuolat </a:t>
            </a:r>
            <a:r>
              <a:rPr lang="lt-LT" dirty="0" smtClean="0"/>
              <a:t>vedu praktinės psichologijos mokymus, </a:t>
            </a:r>
            <a:r>
              <a:rPr lang="lt-LT" dirty="0" err="1" smtClean="0"/>
              <a:t>patyrimines</a:t>
            </a:r>
            <a:r>
              <a:rPr lang="lt-LT" dirty="0" smtClean="0"/>
              <a:t> stovyklas, kūrybines dirbtuves visoje Lietuvoje</a:t>
            </a:r>
            <a:r>
              <a:rPr lang="lt-LT" dirty="0"/>
              <a:t> </a:t>
            </a:r>
            <a:r>
              <a:rPr lang="lt-LT" dirty="0" smtClean="0"/>
              <a:t>skirtingiems žmonėms: įmonėms, ugdymo organizacijoms, savivaldybėms; dirbantiems ir bedarbiams, senjorams ir studentams, sergantiems lėtinėmis ligomis ir sveikiems</a:t>
            </a:r>
            <a:r>
              <a:rPr lang="lt-LT" dirty="0" smtClean="0"/>
              <a:t>.</a:t>
            </a:r>
          </a:p>
          <a:p>
            <a:r>
              <a:rPr lang="lt-LT" b="1" dirty="0" smtClean="0"/>
              <a:t>Turiu patirties dirbant su neįgaliais žmonėms, socialiais jautria ilgą laiką nedirbančia auditorija. </a:t>
            </a:r>
            <a:endParaRPr lang="lt-LT" b="1" dirty="0" smtClean="0"/>
          </a:p>
        </p:txBody>
      </p:sp>
      <p:pic>
        <p:nvPicPr>
          <p:cNvPr id="5" name="Paveikslėlio vietos rezervavimo ženklas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3997" r="3997"/>
          <a:stretch>
            <a:fillRect/>
          </a:stretch>
        </p:blipFill>
        <p:spPr/>
      </p:pic>
    </p:spTree>
    <p:extLst>
      <p:ext uri="{BB962C8B-B14F-4D97-AF65-F5344CB8AC3E}">
        <p14:creationId xmlns:p14="http://schemas.microsoft.com/office/powerpoint/2010/main" val="3113405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5300" y="693795"/>
            <a:ext cx="3300984" cy="504056"/>
          </a:xfrm>
        </p:spPr>
        <p:txBody>
          <a:bodyPr>
            <a:normAutofit/>
          </a:bodyPr>
          <a:lstStyle/>
          <a:p>
            <a:r>
              <a:rPr lang="en-GB" sz="1600" b="1" dirty="0" smtClean="0"/>
              <a:t> </a:t>
            </a:r>
            <a:r>
              <a:rPr lang="en-GB" sz="1600" b="1" dirty="0" smtClean="0"/>
              <a:t>D</a:t>
            </a:r>
            <a:r>
              <a:rPr lang="lt-LT" sz="1600" b="1" dirty="0" smtClean="0"/>
              <a:t>ėmesingų judesių joga</a:t>
            </a:r>
            <a:endParaRPr lang="lt-LT" sz="1600" b="1"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9289" r="19289"/>
          <a:stretch>
            <a:fillRect/>
          </a:stretch>
        </p:blipFill>
        <p:spPr/>
      </p:pic>
      <p:sp>
        <p:nvSpPr>
          <p:cNvPr id="4" name="Text Placeholder 3"/>
          <p:cNvSpPr>
            <a:spLocks noGrp="1"/>
          </p:cNvSpPr>
          <p:nvPr>
            <p:ph type="body" sz="half" idx="2"/>
          </p:nvPr>
        </p:nvSpPr>
        <p:spPr>
          <a:xfrm>
            <a:off x="4699079" y="1337372"/>
            <a:ext cx="3725801" cy="4824535"/>
          </a:xfrm>
        </p:spPr>
        <p:txBody>
          <a:bodyPr>
            <a:noAutofit/>
          </a:bodyPr>
          <a:lstStyle/>
          <a:p>
            <a:r>
              <a:rPr lang="lt-LT" sz="1400" dirty="0" smtClean="0"/>
              <a:t>Tai kokybiško ryšio užmezgimas tarp centrinės nervų sistemos ir kūno.  Mokinsimės dėmesingai būti savo kūne, pastebėti „klaidžiojantį protą“, kuris atitraukia dėmesį nuo ten, kur pasirinkome jį stebėti.  Dėmesingi judesiai padės pajusti savo kūno ribas ir įsisąmoninti kūne vykstančius pojūčius.</a:t>
            </a:r>
          </a:p>
          <a:p>
            <a:r>
              <a:rPr lang="lt-LT" sz="1400" dirty="0" smtClean="0"/>
              <a:t>Stiprus ir draugiškas ryšys su kūnu, pagarba jam, padeda formuoti ir atitinkams reakcijas išorėje, mažina vidinį kritiką, skatina savęs priėmimą, savo poreikių atliepimą ir atjautą sau. Šie elgesio su savimi naujai suformuoti įgūdžiai persikelia ir į santykius išorėje. Nes ko nėra viduje, to nėra ir išorėje</a:t>
            </a:r>
            <a:r>
              <a:rPr lang="lt-LT" sz="1400" dirty="0" smtClean="0"/>
              <a:t>.</a:t>
            </a:r>
          </a:p>
          <a:p>
            <a:r>
              <a:rPr lang="lt-LT" sz="1400" b="1" dirty="0" smtClean="0"/>
              <a:t>Judesiai bus pritaikyti pagal žmonių fizines galimybes. </a:t>
            </a:r>
            <a:r>
              <a:rPr lang="lt-LT" sz="1400" b="1" dirty="0" err="1" smtClean="0"/>
              <a:t>Pratimus</a:t>
            </a:r>
            <a:r>
              <a:rPr lang="lt-LT" sz="1400" b="1" dirty="0" smtClean="0"/>
              <a:t> galima atlikti sėdint, stovint, gulint. Jie nereikalauja jokio išankstinio fizinio pasiruošimo.</a:t>
            </a:r>
          </a:p>
          <a:p>
            <a:r>
              <a:rPr lang="lt-LT" sz="1400" b="1" dirty="0" smtClean="0"/>
              <a:t>KAINA: </a:t>
            </a:r>
            <a:r>
              <a:rPr lang="en-US" sz="1400" b="1" dirty="0" smtClean="0"/>
              <a:t>1 val./15 Eur. </a:t>
            </a:r>
            <a:r>
              <a:rPr lang="en-US" sz="1400" b="1" dirty="0" err="1" smtClean="0"/>
              <a:t>asm</a:t>
            </a:r>
            <a:r>
              <a:rPr lang="en-US" sz="1400" b="1" dirty="0" smtClean="0"/>
              <a:t>. (</a:t>
            </a:r>
            <a:r>
              <a:rPr lang="en-US" sz="1400" b="1" dirty="0" err="1" smtClean="0"/>
              <a:t>gyvai</a:t>
            </a:r>
            <a:r>
              <a:rPr lang="en-US" sz="1400" b="1" dirty="0" smtClean="0"/>
              <a:t> </a:t>
            </a:r>
            <a:r>
              <a:rPr lang="en-US" sz="1400" b="1" dirty="0" err="1" smtClean="0"/>
              <a:t>ir</a:t>
            </a:r>
            <a:r>
              <a:rPr lang="en-US" sz="1400" b="1" dirty="0" smtClean="0"/>
              <a:t> online)</a:t>
            </a:r>
            <a:endParaRPr lang="lt-LT" sz="1400" b="1" dirty="0" smtClean="0"/>
          </a:p>
        </p:txBody>
      </p:sp>
    </p:spTree>
    <p:extLst>
      <p:ext uri="{BB962C8B-B14F-4D97-AF65-F5344CB8AC3E}">
        <p14:creationId xmlns:p14="http://schemas.microsoft.com/office/powerpoint/2010/main" val="879260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908720"/>
            <a:ext cx="3300984" cy="504056"/>
          </a:xfrm>
        </p:spPr>
        <p:txBody>
          <a:bodyPr>
            <a:normAutofit fontScale="90000"/>
          </a:bodyPr>
          <a:lstStyle/>
          <a:p>
            <a:r>
              <a:rPr lang="en-US" sz="1600" b="1" dirty="0" smtClean="0"/>
              <a:t>K</a:t>
            </a:r>
            <a:r>
              <a:rPr lang="lt-LT" sz="1600" b="1" dirty="0" smtClean="0"/>
              <a:t>ŪNAS- kaip emocijų reguliavimo </a:t>
            </a:r>
            <a:r>
              <a:rPr lang="en-US" sz="1600" b="1" dirty="0" err="1" smtClean="0"/>
              <a:t>priemon</a:t>
            </a:r>
            <a:r>
              <a:rPr lang="lt-LT" sz="1600" b="1" dirty="0" smtClean="0"/>
              <a:t>ė (praktinis seminaras)</a:t>
            </a:r>
            <a:endParaRPr lang="lt-LT" sz="1600" b="1" dirty="0"/>
          </a:p>
        </p:txBody>
      </p:sp>
      <p:sp>
        <p:nvSpPr>
          <p:cNvPr id="4" name="Text Placeholder 3"/>
          <p:cNvSpPr>
            <a:spLocks noGrp="1"/>
          </p:cNvSpPr>
          <p:nvPr>
            <p:ph type="body" sz="half" idx="2"/>
          </p:nvPr>
        </p:nvSpPr>
        <p:spPr>
          <a:xfrm>
            <a:off x="4734630" y="1628800"/>
            <a:ext cx="3300573" cy="4023849"/>
          </a:xfrm>
        </p:spPr>
        <p:txBody>
          <a:bodyPr>
            <a:normAutofit fontScale="85000" lnSpcReduction="20000"/>
          </a:bodyPr>
          <a:lstStyle/>
          <a:p>
            <a:r>
              <a:rPr lang="lt-LT" dirty="0" smtClean="0"/>
              <a:t>Kiekviena emocija turi išraišką fiziniame kūne. Todėl šiuolaikinėje psichologijoje yra daugybė KŪNO PRAKTIKŲ, kurios ugdo žmogaus savistabą, savivoką, </a:t>
            </a:r>
            <a:r>
              <a:rPr lang="lt-LT" dirty="0" err="1" smtClean="0"/>
              <a:t>atjautą</a:t>
            </a:r>
            <a:r>
              <a:rPr lang="lt-LT" dirty="0" smtClean="0"/>
              <a:t> sau ir savivertę. Praktikų metu dalyviai mokinami per </a:t>
            </a:r>
            <a:r>
              <a:rPr lang="lt-LT" dirty="0" err="1" smtClean="0"/>
              <a:t>pratimus</a:t>
            </a:r>
            <a:r>
              <a:rPr lang="lt-LT" dirty="0" smtClean="0"/>
              <a:t> reguliuoti savo emocijas, labiau girdėti  savo kūną, atliepti jo poreikius, priimti jį ir tinkamai pasirūpinti juo. Kuo geriau jaučiame save ir turim teigiamą santykį su savo kūnu, tuo geriau galime susitvarkyti su kasdieniniais iššūkiais.</a:t>
            </a:r>
            <a:endParaRPr lang="en-US" dirty="0" smtClean="0"/>
          </a:p>
          <a:p>
            <a:r>
              <a:rPr lang="lt-LT" b="1" dirty="0"/>
              <a:t>Judesiai bus pritaikyti pagal žmonių fizines galimybes. </a:t>
            </a:r>
            <a:r>
              <a:rPr lang="lt-LT" b="1" dirty="0" err="1"/>
              <a:t>Pratimus</a:t>
            </a:r>
            <a:r>
              <a:rPr lang="lt-LT" b="1" dirty="0"/>
              <a:t> galima atlikti sėdint, stovint, gulint. Jie nereikalauja jokio išankstinio fizinio pasiruošimo.</a:t>
            </a:r>
          </a:p>
          <a:p>
            <a:endParaRPr lang="lt-LT" dirty="0" smtClean="0"/>
          </a:p>
          <a:p>
            <a:r>
              <a:rPr lang="lt-LT" dirty="0" smtClean="0"/>
              <a:t>Kaina: </a:t>
            </a:r>
            <a:r>
              <a:rPr lang="en-US" dirty="0" smtClean="0"/>
              <a:t>3 val. 39 Eur./</a:t>
            </a:r>
            <a:r>
              <a:rPr lang="en-US" dirty="0" err="1" smtClean="0"/>
              <a:t>asm</a:t>
            </a:r>
            <a:r>
              <a:rPr lang="en-US" dirty="0" smtClean="0"/>
              <a:t> (</a:t>
            </a:r>
            <a:r>
              <a:rPr lang="en-US" dirty="0" err="1" smtClean="0"/>
              <a:t>gyvai</a:t>
            </a:r>
            <a:r>
              <a:rPr lang="en-US" dirty="0" smtClean="0"/>
              <a:t> </a:t>
            </a:r>
            <a:r>
              <a:rPr lang="en-US" dirty="0" err="1" smtClean="0"/>
              <a:t>ir</a:t>
            </a:r>
            <a:r>
              <a:rPr lang="en-US" dirty="0" smtClean="0"/>
              <a:t> online)</a:t>
            </a:r>
            <a:endParaRPr lang="lt-LT" dirty="0" smtClean="0"/>
          </a:p>
        </p:txBody>
      </p:sp>
      <p:pic>
        <p:nvPicPr>
          <p:cNvPr id="6" name="Paveikslėlio vietos rezervavimo ženklas 5"/>
          <p:cNvPicPr>
            <a:picLocks noGrp="1" noChangeAspect="1"/>
          </p:cNvPicPr>
          <p:nvPr>
            <p:ph type="pic" idx="1"/>
          </p:nvPr>
        </p:nvPicPr>
        <p:blipFill>
          <a:blip r:embed="rId2">
            <a:extLst>
              <a:ext uri="{28A0092B-C50C-407E-A947-70E740481C1C}">
                <a14:useLocalDpi xmlns:a14="http://schemas.microsoft.com/office/drawing/2010/main" val="0"/>
              </a:ext>
            </a:extLst>
          </a:blip>
          <a:srcRect l="26992" r="26992"/>
          <a:stretch>
            <a:fillRect/>
          </a:stretch>
        </p:blipFill>
        <p:spPr/>
      </p:pic>
    </p:spTree>
    <p:extLst>
      <p:ext uri="{BB962C8B-B14F-4D97-AF65-F5344CB8AC3E}">
        <p14:creationId xmlns:p14="http://schemas.microsoft.com/office/powerpoint/2010/main" val="3996565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836712"/>
            <a:ext cx="3300984" cy="622936"/>
          </a:xfrm>
        </p:spPr>
        <p:txBody>
          <a:bodyPr>
            <a:normAutofit/>
          </a:bodyPr>
          <a:lstStyle/>
          <a:p>
            <a:r>
              <a:rPr lang="lt-LT" sz="1600" b="1" dirty="0" smtClean="0"/>
              <a:t>Miško maudynės</a:t>
            </a:r>
            <a:r>
              <a:rPr lang="en-US" sz="1600" b="1" dirty="0" smtClean="0"/>
              <a:t> (</a:t>
            </a:r>
            <a:r>
              <a:rPr lang="en-US" sz="1600" b="1" dirty="0" err="1" smtClean="0"/>
              <a:t>gyvai</a:t>
            </a:r>
            <a:r>
              <a:rPr lang="en-US" sz="1600" b="1" dirty="0" smtClean="0"/>
              <a:t>)</a:t>
            </a:r>
            <a:endParaRPr lang="lt-LT" sz="1600" b="1"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29556" r="29556"/>
          <a:stretch>
            <a:fillRect/>
          </a:stretch>
        </p:blipFill>
        <p:spPr/>
      </p:pic>
      <p:sp>
        <p:nvSpPr>
          <p:cNvPr id="4" name="Text Placeholder 3"/>
          <p:cNvSpPr>
            <a:spLocks noGrp="1"/>
          </p:cNvSpPr>
          <p:nvPr>
            <p:ph type="body" sz="half" idx="2"/>
          </p:nvPr>
        </p:nvSpPr>
        <p:spPr>
          <a:xfrm>
            <a:off x="4734630" y="1772816"/>
            <a:ext cx="3300573" cy="3879833"/>
          </a:xfrm>
        </p:spPr>
        <p:txBody>
          <a:bodyPr>
            <a:normAutofit fontScale="85000" lnSpcReduction="20000"/>
          </a:bodyPr>
          <a:lstStyle/>
          <a:p>
            <a:r>
              <a:rPr lang="lt-LT" dirty="0" smtClean="0"/>
              <a:t>Šiuolaikinėje civilizacijoje žmogus tiek save sureikšmino, kad jaučias gamtos valdovu. Pagal japonų tyrimus sukurta miško terapinė metodika, kviečia žmogų sugrįžti į neadaptuotą jo patogumui gamtą ir prisiminti, kad jis yra vienodai lygus, kaip ir medis, paukštis ar  bet koks kitas gamtos sutvėrimas.</a:t>
            </a:r>
          </a:p>
          <a:p>
            <a:r>
              <a:rPr lang="lt-LT" dirty="0" smtClean="0"/>
              <a:t>Miške pagrindinis terapeutas – gamta, kuri  moko žmogų į tuos pačius dalykus pažvelgti daug dėmesingiau, giliau ir įželgti sąsajas su savo gyvenimu bei praturtinti jį naujais </a:t>
            </a:r>
            <a:r>
              <a:rPr lang="lt-LT" dirty="0" err="1" smtClean="0"/>
              <a:t>suvokimais</a:t>
            </a:r>
            <a:r>
              <a:rPr lang="lt-LT" dirty="0" smtClean="0"/>
              <a:t>.</a:t>
            </a:r>
          </a:p>
          <a:p>
            <a:r>
              <a:rPr lang="lt-LT" b="1" dirty="0" smtClean="0"/>
              <a:t>Tai gali vykti parke, kur yra takai ir lengva judėti su triračiais.</a:t>
            </a:r>
          </a:p>
          <a:p>
            <a:r>
              <a:rPr lang="lt-LT" b="1" dirty="0" smtClean="0"/>
              <a:t>Trukmė</a:t>
            </a:r>
            <a:r>
              <a:rPr lang="en-US" b="1" dirty="0" smtClean="0"/>
              <a:t>: 2-3 val.</a:t>
            </a:r>
          </a:p>
          <a:p>
            <a:r>
              <a:rPr lang="en-US" b="1" dirty="0" err="1" smtClean="0"/>
              <a:t>Kaina</a:t>
            </a:r>
            <a:r>
              <a:rPr lang="en-US" b="1" dirty="0" smtClean="0"/>
              <a:t>: 35 Eur. </a:t>
            </a:r>
            <a:r>
              <a:rPr lang="en-US" b="1" dirty="0" err="1" smtClean="0"/>
              <a:t>asm</a:t>
            </a:r>
            <a:r>
              <a:rPr lang="en-US" b="1" dirty="0" smtClean="0"/>
              <a:t>. </a:t>
            </a:r>
            <a:endParaRPr lang="lt-LT" b="1" dirty="0" smtClean="0"/>
          </a:p>
          <a:p>
            <a:endParaRPr lang="lt-LT" dirty="0"/>
          </a:p>
        </p:txBody>
      </p:sp>
    </p:spTree>
    <p:extLst>
      <p:ext uri="{BB962C8B-B14F-4D97-AF65-F5344CB8AC3E}">
        <p14:creationId xmlns:p14="http://schemas.microsoft.com/office/powerpoint/2010/main" val="2580724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836712"/>
            <a:ext cx="3300984" cy="622936"/>
          </a:xfrm>
        </p:spPr>
        <p:txBody>
          <a:bodyPr>
            <a:normAutofit/>
          </a:bodyPr>
          <a:lstStyle/>
          <a:p>
            <a:r>
              <a:rPr lang="en-US" sz="1600" b="1" dirty="0" err="1" smtClean="0"/>
              <a:t>Terapinis</a:t>
            </a:r>
            <a:r>
              <a:rPr lang="en-US" sz="1600" b="1" dirty="0" smtClean="0"/>
              <a:t> </a:t>
            </a:r>
            <a:r>
              <a:rPr lang="lt-LT" sz="1600" b="1" dirty="0" smtClean="0"/>
              <a:t>žygis </a:t>
            </a:r>
            <a:r>
              <a:rPr lang="en-US" sz="1600" b="1" dirty="0" smtClean="0"/>
              <a:t>“4 </a:t>
            </a:r>
            <a:r>
              <a:rPr lang="en-US" sz="1600" b="1" dirty="0" err="1" smtClean="0"/>
              <a:t>stichijos</a:t>
            </a:r>
            <a:r>
              <a:rPr lang="en-US" sz="1600" b="1" dirty="0" smtClean="0"/>
              <a:t>” (</a:t>
            </a:r>
            <a:r>
              <a:rPr lang="en-US" sz="1600" b="1" dirty="0" err="1" smtClean="0"/>
              <a:t>gyvai</a:t>
            </a:r>
            <a:r>
              <a:rPr lang="en-US" sz="1600" b="1" dirty="0" smtClean="0"/>
              <a:t>)</a:t>
            </a:r>
            <a:endParaRPr lang="lt-LT" sz="1600" b="1" dirty="0"/>
          </a:p>
        </p:txBody>
      </p:sp>
      <p:sp>
        <p:nvSpPr>
          <p:cNvPr id="4" name="Text Placeholder 3"/>
          <p:cNvSpPr>
            <a:spLocks noGrp="1"/>
          </p:cNvSpPr>
          <p:nvPr>
            <p:ph type="body" sz="half" idx="2"/>
          </p:nvPr>
        </p:nvSpPr>
        <p:spPr>
          <a:xfrm>
            <a:off x="4734630" y="1772816"/>
            <a:ext cx="3300573" cy="3879833"/>
          </a:xfrm>
        </p:spPr>
        <p:txBody>
          <a:bodyPr>
            <a:normAutofit fontScale="92500" lnSpcReduction="10000"/>
          </a:bodyPr>
          <a:lstStyle/>
          <a:p>
            <a:r>
              <a:rPr lang="en-US" dirty="0" err="1" smtClean="0"/>
              <a:t>Gamta</a:t>
            </a:r>
            <a:r>
              <a:rPr lang="en-US" dirty="0" smtClean="0"/>
              <a:t> – did</a:t>
            </a:r>
            <a:r>
              <a:rPr lang="lt-LT" dirty="0" err="1" smtClean="0"/>
              <a:t>žiausia</a:t>
            </a:r>
            <a:r>
              <a:rPr lang="lt-LT" dirty="0" smtClean="0"/>
              <a:t> mokytoja ir gydytoja. O aktyviai keliaujant joje ir sąmoningu būdu per įvairias praktikas „geriant“ visas stichijas – patirtis išliks ilgam. Juolab kiekviename žmoguje „gyvena“ visos gamtos stichijos. Tik kai kurios dominuoja, kai kurios rusena. Praktikų metu lavinsime įgūdžius tai atpažinti ir mokinsimės iš gamtos pusiausvyros, balanso gyvenime.</a:t>
            </a:r>
          </a:p>
          <a:p>
            <a:r>
              <a:rPr lang="lt-LT" b="1" dirty="0" smtClean="0"/>
              <a:t>Tai gali vykti parke, kur yra takai ir lengva judėti su triračiais.</a:t>
            </a:r>
          </a:p>
          <a:p>
            <a:r>
              <a:rPr lang="lt-LT" b="1" dirty="0" smtClean="0"/>
              <a:t>Trukmė</a:t>
            </a:r>
            <a:r>
              <a:rPr lang="en-US" b="1" dirty="0" smtClean="0"/>
              <a:t>: 2-3 val.</a:t>
            </a:r>
          </a:p>
          <a:p>
            <a:r>
              <a:rPr lang="en-US" b="1" dirty="0" err="1" smtClean="0"/>
              <a:t>Kaina</a:t>
            </a:r>
            <a:r>
              <a:rPr lang="en-US" b="1" dirty="0" smtClean="0"/>
              <a:t>: 35 Eur. </a:t>
            </a:r>
            <a:r>
              <a:rPr lang="en-US" b="1" dirty="0" err="1" smtClean="0"/>
              <a:t>asm</a:t>
            </a:r>
            <a:r>
              <a:rPr lang="en-US" b="1" dirty="0" smtClean="0"/>
              <a:t>.</a:t>
            </a:r>
            <a:endParaRPr lang="lt-LT" b="1" dirty="0" smtClean="0"/>
          </a:p>
          <a:p>
            <a:endParaRPr lang="lt-LT" dirty="0"/>
          </a:p>
        </p:txBody>
      </p:sp>
      <p:pic>
        <p:nvPicPr>
          <p:cNvPr id="6" name="Paveikslėlio vietos rezervavimo ženklas 5"/>
          <p:cNvPicPr>
            <a:picLocks noGrp="1" noChangeAspect="1"/>
          </p:cNvPicPr>
          <p:nvPr>
            <p:ph type="pic" idx="1"/>
          </p:nvPr>
        </p:nvPicPr>
        <p:blipFill>
          <a:blip r:embed="rId2">
            <a:extLst>
              <a:ext uri="{28A0092B-C50C-407E-A947-70E740481C1C}">
                <a14:useLocalDpi xmlns:a14="http://schemas.microsoft.com/office/drawing/2010/main" val="0"/>
              </a:ext>
            </a:extLst>
          </a:blip>
          <a:srcRect l="29526" r="29526"/>
          <a:stretch>
            <a:fillRect/>
          </a:stretch>
        </p:blipFill>
        <p:spPr/>
      </p:pic>
    </p:spTree>
    <p:extLst>
      <p:ext uri="{BB962C8B-B14F-4D97-AF65-F5344CB8AC3E}">
        <p14:creationId xmlns:p14="http://schemas.microsoft.com/office/powerpoint/2010/main" val="3236805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764704"/>
            <a:ext cx="3300984" cy="1296144"/>
          </a:xfrm>
        </p:spPr>
        <p:txBody>
          <a:bodyPr>
            <a:normAutofit fontScale="90000"/>
          </a:bodyPr>
          <a:lstStyle/>
          <a:p>
            <a:r>
              <a:rPr lang="lt-LT" sz="1800" b="1" dirty="0" smtClean="0"/>
              <a:t>Kai būti psichologiškai atsparesniam šiandieniams iššūkiams? (Praktinis seminaras</a:t>
            </a:r>
            <a:r>
              <a:rPr lang="en-US" sz="1800" b="1" dirty="0" smtClean="0"/>
              <a:t> </a:t>
            </a:r>
            <a:r>
              <a:rPr lang="en-US" sz="1800" b="1" dirty="0" err="1" smtClean="0"/>
              <a:t>gyvai</a:t>
            </a:r>
            <a:r>
              <a:rPr lang="en-US" sz="1800" b="1" dirty="0" smtClean="0"/>
              <a:t> </a:t>
            </a:r>
            <a:r>
              <a:rPr lang="en-US" sz="1800" b="1" dirty="0" err="1" smtClean="0"/>
              <a:t>ir</a:t>
            </a:r>
            <a:r>
              <a:rPr lang="en-US" sz="1800" b="1" dirty="0" smtClean="0"/>
              <a:t> online</a:t>
            </a:r>
            <a:r>
              <a:rPr lang="lt-LT" sz="1800" b="1" dirty="0" smtClean="0"/>
              <a:t>)</a:t>
            </a:r>
            <a:r>
              <a:rPr lang="lt-LT" dirty="0"/>
              <a:t/>
            </a:r>
            <a:br>
              <a:rPr lang="lt-LT" dirty="0"/>
            </a:br>
            <a:endParaRPr lang="lt-LT"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29526" r="29526"/>
          <a:stretch>
            <a:fillRect/>
          </a:stretch>
        </p:blipFill>
        <p:spPr/>
      </p:pic>
      <p:sp>
        <p:nvSpPr>
          <p:cNvPr id="4" name="Text Placeholder 3"/>
          <p:cNvSpPr>
            <a:spLocks noGrp="1"/>
          </p:cNvSpPr>
          <p:nvPr>
            <p:ph type="body" sz="half" idx="2"/>
          </p:nvPr>
        </p:nvSpPr>
        <p:spPr>
          <a:xfrm>
            <a:off x="4644008" y="1700808"/>
            <a:ext cx="3300573" cy="4392488"/>
          </a:xfrm>
        </p:spPr>
        <p:txBody>
          <a:bodyPr>
            <a:noAutofit/>
          </a:bodyPr>
          <a:lstStyle/>
          <a:p>
            <a:r>
              <a:rPr lang="lt-LT" sz="1400" dirty="0"/>
              <a:t>Norint adaptuotis ir klestėti šiame neišvengiamai besikeičiančiame pasaulyje mums yra būtini nauji įgūdžiai, papildantys jau žinomus. Vienas tokių naujų įgūdžių yra psichologinis lankstumas. ▶ Psichologinis lankstumas yra gebėjimas sąmoningai, smalsiai ir atvirai patirti vidinius pojūčius bei dabarties momentą, ir nukreipti gyvenimą mums svarbia linkme, nepaisant neišvengiamų kliūčių.</a:t>
            </a:r>
            <a:r>
              <a:rPr lang="lt-LT" sz="1400" dirty="0" smtClean="0"/>
              <a:t>Seminaro </a:t>
            </a:r>
            <a:r>
              <a:rPr lang="lt-LT" sz="1400" dirty="0"/>
              <a:t>metu išmoksite praktiškų moksliškai pagrįstų ir veiksmingų būdų, kaip sumažinti nenaudingų minčių ir jausmų įtaką savo veiksmams, kaip “laikyti savo protą už pavadėlio”, ir labiau įsitraukti į pilnavertį </a:t>
            </a:r>
            <a:r>
              <a:rPr lang="lt-LT" sz="1400" dirty="0" smtClean="0"/>
              <a:t>gyvenimą</a:t>
            </a:r>
            <a:r>
              <a:rPr lang="en-GB" sz="1400" dirty="0" smtClean="0"/>
              <a:t>. </a:t>
            </a:r>
            <a:endParaRPr lang="lt-LT" sz="1400" dirty="0" smtClean="0"/>
          </a:p>
          <a:p>
            <a:r>
              <a:rPr lang="lt-LT" sz="1400" dirty="0" smtClean="0"/>
              <a:t>Trukmė: </a:t>
            </a:r>
            <a:r>
              <a:rPr lang="en-US" sz="1400" dirty="0" smtClean="0"/>
              <a:t>3 val./ 39 Eur.asm</a:t>
            </a:r>
            <a:endParaRPr lang="lt-LT" sz="1400" dirty="0"/>
          </a:p>
        </p:txBody>
      </p:sp>
    </p:spTree>
    <p:extLst>
      <p:ext uri="{BB962C8B-B14F-4D97-AF65-F5344CB8AC3E}">
        <p14:creationId xmlns:p14="http://schemas.microsoft.com/office/powerpoint/2010/main" val="108130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908720"/>
            <a:ext cx="3300984" cy="1463040"/>
          </a:xfrm>
        </p:spPr>
        <p:txBody>
          <a:bodyPr>
            <a:normAutofit fontScale="90000"/>
          </a:bodyPr>
          <a:lstStyle/>
          <a:p>
            <a:r>
              <a:rPr lang="lt-LT" sz="1600" b="1" dirty="0" smtClean="0"/>
              <a:t>Kaip </a:t>
            </a:r>
            <a:r>
              <a:rPr lang="lt-LT" sz="1600" b="1" dirty="0"/>
              <a:t>panaudoti įsisąmoninimo (mindfulness) galimybes gyventi lengviau ir </a:t>
            </a:r>
            <a:r>
              <a:rPr lang="lt-LT" sz="1600" b="1" dirty="0" smtClean="0"/>
              <a:t>išmintingiau</a:t>
            </a:r>
            <a:r>
              <a:rPr lang="en-GB" sz="1600" b="1" dirty="0" smtClean="0"/>
              <a:t>? </a:t>
            </a:r>
            <a:r>
              <a:rPr lang="lt-LT" sz="1600" b="1" dirty="0" smtClean="0"/>
              <a:t>Praktinis </a:t>
            </a:r>
            <a:r>
              <a:rPr lang="lt-LT" sz="1600" b="1" dirty="0" smtClean="0"/>
              <a:t>seminaras</a:t>
            </a:r>
            <a:r>
              <a:rPr lang="en-US" sz="1600" b="1" dirty="0" smtClean="0"/>
              <a:t> </a:t>
            </a:r>
            <a:r>
              <a:rPr lang="en-US" sz="1600" b="1" dirty="0" err="1" smtClean="0"/>
              <a:t>gyvai</a:t>
            </a:r>
            <a:r>
              <a:rPr lang="en-US" sz="1600" b="1" dirty="0" smtClean="0"/>
              <a:t> </a:t>
            </a:r>
            <a:r>
              <a:rPr lang="en-US" sz="1600" b="1" dirty="0" err="1" smtClean="0"/>
              <a:t>ir</a:t>
            </a:r>
            <a:r>
              <a:rPr lang="en-US" sz="1600" b="1" dirty="0" smtClean="0"/>
              <a:t> online</a:t>
            </a:r>
            <a:r>
              <a:rPr lang="lt-LT" b="1" dirty="0"/>
              <a:t/>
            </a:r>
            <a:br>
              <a:rPr lang="lt-LT" b="1" dirty="0"/>
            </a:br>
            <a:endParaRPr lang="lt-LT"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l="32928" r="32928"/>
          <a:stretch>
            <a:fillRect/>
          </a:stretch>
        </p:blipFill>
        <p:spPr/>
      </p:pic>
      <p:sp>
        <p:nvSpPr>
          <p:cNvPr id="4" name="Text Placeholder 3"/>
          <p:cNvSpPr>
            <a:spLocks noGrp="1"/>
          </p:cNvSpPr>
          <p:nvPr>
            <p:ph type="body" sz="half" idx="2"/>
          </p:nvPr>
        </p:nvSpPr>
        <p:spPr>
          <a:xfrm>
            <a:off x="4734630" y="2204864"/>
            <a:ext cx="3300573" cy="3960440"/>
          </a:xfrm>
        </p:spPr>
        <p:txBody>
          <a:bodyPr>
            <a:normAutofit fontScale="85000" lnSpcReduction="20000"/>
          </a:bodyPr>
          <a:lstStyle/>
          <a:p>
            <a:r>
              <a:rPr lang="lt-LT" dirty="0" smtClean="0"/>
              <a:t>Šiuolaikinės psichologijos (mindfulness) tyrimai  patvirtina, kad šios praktikos</a:t>
            </a:r>
            <a:r>
              <a:rPr lang="en-GB" dirty="0" smtClean="0"/>
              <a:t> </a:t>
            </a:r>
            <a:r>
              <a:rPr lang="lt-LT" dirty="0" smtClean="0"/>
              <a:t>padeda: </a:t>
            </a:r>
          </a:p>
          <a:p>
            <a:r>
              <a:rPr lang="en-GB" dirty="0"/>
              <a:t>*</a:t>
            </a:r>
            <a:r>
              <a:rPr lang="lt-LT" dirty="0" smtClean="0"/>
              <a:t>gauti </a:t>
            </a:r>
            <a:r>
              <a:rPr lang="lt-LT" dirty="0"/>
              <a:t>įgūdžius savarankiškai tvarkytis su nerimu ir stresu;</a:t>
            </a:r>
          </a:p>
          <a:p>
            <a:r>
              <a:rPr lang="en-GB" dirty="0"/>
              <a:t>*</a:t>
            </a:r>
            <a:r>
              <a:rPr lang="lt-LT" dirty="0" smtClean="0"/>
              <a:t>geriau </a:t>
            </a:r>
            <a:r>
              <a:rPr lang="lt-LT" dirty="0"/>
              <a:t>suvokti save, savo jausmus ir geriau jausti savo kūną;</a:t>
            </a:r>
          </a:p>
          <a:p>
            <a:r>
              <a:rPr lang="en-GB" dirty="0" smtClean="0"/>
              <a:t>*</a:t>
            </a:r>
            <a:r>
              <a:rPr lang="lt-LT" dirty="0" smtClean="0"/>
              <a:t>sumažinti </a:t>
            </a:r>
            <a:r>
              <a:rPr lang="lt-LT" dirty="0"/>
              <a:t>lėtinius skausmus;</a:t>
            </a:r>
          </a:p>
          <a:p>
            <a:r>
              <a:rPr lang="en-GB" dirty="0" smtClean="0"/>
              <a:t>*</a:t>
            </a:r>
            <a:r>
              <a:rPr lang="lt-LT" dirty="0" smtClean="0"/>
              <a:t>sumažinti </a:t>
            </a:r>
            <a:r>
              <a:rPr lang="lt-LT" dirty="0"/>
              <a:t>depresijos galimybę;</a:t>
            </a:r>
          </a:p>
          <a:p>
            <a:r>
              <a:rPr lang="en-GB" dirty="0" smtClean="0"/>
              <a:t>*</a:t>
            </a:r>
            <a:r>
              <a:rPr lang="lt-LT" dirty="0" smtClean="0"/>
              <a:t>sureguliuoti </a:t>
            </a:r>
            <a:r>
              <a:rPr lang="lt-LT" dirty="0"/>
              <a:t>mitybą;  </a:t>
            </a:r>
          </a:p>
          <a:p>
            <a:r>
              <a:rPr lang="en-GB" dirty="0" smtClean="0"/>
              <a:t>*</a:t>
            </a:r>
            <a:r>
              <a:rPr lang="lt-LT" dirty="0" smtClean="0"/>
              <a:t>lavinti </a:t>
            </a:r>
            <a:r>
              <a:rPr lang="lt-LT" dirty="0"/>
              <a:t>kūrybiškumą ir atmintį;</a:t>
            </a:r>
          </a:p>
          <a:p>
            <a:r>
              <a:rPr lang="en-GB" dirty="0" smtClean="0"/>
              <a:t>*</a:t>
            </a:r>
            <a:r>
              <a:rPr lang="lt-LT" dirty="0" smtClean="0"/>
              <a:t>geriau </a:t>
            </a:r>
            <a:r>
              <a:rPr lang="lt-LT" dirty="0"/>
              <a:t>valdyti savo dėmesį ir jį koncentruoti;</a:t>
            </a:r>
          </a:p>
          <a:p>
            <a:r>
              <a:rPr lang="en-GB" dirty="0" smtClean="0"/>
              <a:t>*</a:t>
            </a:r>
            <a:r>
              <a:rPr lang="lt-LT" dirty="0" smtClean="0"/>
              <a:t>didinti </a:t>
            </a:r>
            <a:r>
              <a:rPr lang="lt-LT" dirty="0"/>
              <a:t>bendravimo ir darbo efektyvumą;</a:t>
            </a:r>
          </a:p>
          <a:p>
            <a:r>
              <a:rPr lang="en-GB" dirty="0" smtClean="0"/>
              <a:t>*</a:t>
            </a:r>
            <a:r>
              <a:rPr lang="lt-LT" dirty="0" smtClean="0"/>
              <a:t>tvarkytis </a:t>
            </a:r>
            <a:r>
              <a:rPr lang="lt-LT" dirty="0"/>
              <a:t>su nuolatiniu diskomfortu;</a:t>
            </a:r>
          </a:p>
          <a:p>
            <a:r>
              <a:rPr lang="en-GB" dirty="0" smtClean="0"/>
              <a:t>*</a:t>
            </a:r>
            <a:r>
              <a:rPr lang="lt-LT" dirty="0" smtClean="0"/>
              <a:t>kuo </a:t>
            </a:r>
            <a:r>
              <a:rPr lang="lt-LT" dirty="0"/>
              <a:t>dažniau jausti pasitenkinimą ir </a:t>
            </a:r>
            <a:r>
              <a:rPr lang="en-GB" dirty="0" smtClean="0"/>
              <a:t>*</a:t>
            </a:r>
            <a:r>
              <a:rPr lang="lt-LT" dirty="0" smtClean="0"/>
              <a:t>gyvenimo </a:t>
            </a:r>
            <a:r>
              <a:rPr lang="lt-LT" dirty="0"/>
              <a:t>prasmę</a:t>
            </a:r>
            <a:r>
              <a:rPr lang="lt-LT" dirty="0" smtClean="0"/>
              <a:t>.</a:t>
            </a:r>
            <a:endParaRPr lang="en-US" dirty="0" smtClean="0"/>
          </a:p>
          <a:p>
            <a:r>
              <a:rPr lang="en-US" dirty="0"/>
              <a:t> </a:t>
            </a:r>
            <a:r>
              <a:rPr lang="en-US" dirty="0" err="1" smtClean="0"/>
              <a:t>Kaina</a:t>
            </a:r>
            <a:r>
              <a:rPr lang="en-US" dirty="0" smtClean="0"/>
              <a:t>: 3 val. 39 Eur./</a:t>
            </a:r>
            <a:r>
              <a:rPr lang="en-US" dirty="0" err="1" smtClean="0"/>
              <a:t>asm</a:t>
            </a:r>
            <a:endParaRPr lang="lt-LT" dirty="0"/>
          </a:p>
          <a:p>
            <a:endParaRPr lang="lt-LT" dirty="0"/>
          </a:p>
        </p:txBody>
      </p:sp>
    </p:spTree>
    <p:extLst>
      <p:ext uri="{BB962C8B-B14F-4D97-AF65-F5344CB8AC3E}">
        <p14:creationId xmlns:p14="http://schemas.microsoft.com/office/powerpoint/2010/main" val="32443346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dirty="0"/>
          </a:p>
        </p:txBody>
      </p:sp>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3728" y="1027665"/>
            <a:ext cx="5358402" cy="5358402"/>
          </a:xfrm>
        </p:spPr>
      </p:pic>
    </p:spTree>
    <p:extLst>
      <p:ext uri="{BB962C8B-B14F-4D97-AF65-F5344CB8AC3E}">
        <p14:creationId xmlns:p14="http://schemas.microsoft.com/office/powerpoint/2010/main" val="118083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756512" y="836712"/>
            <a:ext cx="3300984" cy="792088"/>
          </a:xfrm>
        </p:spPr>
        <p:txBody>
          <a:bodyPr>
            <a:noAutofit/>
          </a:bodyPr>
          <a:lstStyle/>
          <a:p>
            <a:r>
              <a:rPr lang="en-US" sz="1600" b="1" dirty="0" smtClean="0"/>
              <a:t>Mindfulness (d</a:t>
            </a:r>
            <a:r>
              <a:rPr lang="lt-LT" sz="1600" b="1" dirty="0" err="1" smtClean="0"/>
              <a:t>ėmesingos</a:t>
            </a:r>
            <a:r>
              <a:rPr lang="lt-LT" sz="1600" b="1" dirty="0"/>
              <a:t> </a:t>
            </a:r>
            <a:r>
              <a:rPr lang="lt-LT" sz="1600" b="1" dirty="0" smtClean="0"/>
              <a:t>įsisąmoninimo) praktikų diena</a:t>
            </a:r>
            <a:r>
              <a:rPr lang="en-US" sz="1600" b="1" dirty="0" smtClean="0"/>
              <a:t> (</a:t>
            </a:r>
            <a:r>
              <a:rPr lang="en-US" sz="1600" b="1" dirty="0" err="1" smtClean="0"/>
              <a:t>gyvai</a:t>
            </a:r>
            <a:r>
              <a:rPr lang="en-US" sz="1600" b="1" dirty="0" smtClean="0"/>
              <a:t> </a:t>
            </a:r>
            <a:r>
              <a:rPr lang="en-US" sz="1600" b="1" dirty="0" err="1" smtClean="0"/>
              <a:t>ir</a:t>
            </a:r>
            <a:r>
              <a:rPr lang="en-US" sz="1600" b="1" dirty="0" smtClean="0"/>
              <a:t> online)</a:t>
            </a:r>
            <a:endParaRPr lang="lt-LT" sz="1600" b="1" dirty="0"/>
          </a:p>
        </p:txBody>
      </p:sp>
      <p:pic>
        <p:nvPicPr>
          <p:cNvPr id="5" name="Paveikslėlio vietos rezervavimo ženklas 4"/>
          <p:cNvPicPr>
            <a:picLocks noGrp="1" noChangeAspect="1"/>
          </p:cNvPicPr>
          <p:nvPr>
            <p:ph type="pic" idx="1"/>
          </p:nvPr>
        </p:nvPicPr>
        <p:blipFill>
          <a:blip r:embed="rId2">
            <a:extLst>
              <a:ext uri="{28A0092B-C50C-407E-A947-70E740481C1C}">
                <a14:useLocalDpi xmlns:a14="http://schemas.microsoft.com/office/drawing/2010/main" val="0"/>
              </a:ext>
            </a:extLst>
          </a:blip>
          <a:srcRect l="29526" r="29526"/>
          <a:stretch>
            <a:fillRect/>
          </a:stretch>
        </p:blipFill>
        <p:spPr/>
      </p:pic>
      <p:sp>
        <p:nvSpPr>
          <p:cNvPr id="4" name="Teksto vietos rezervavimo ženklas 3"/>
          <p:cNvSpPr>
            <a:spLocks noGrp="1"/>
          </p:cNvSpPr>
          <p:nvPr>
            <p:ph type="body" sz="half" idx="2"/>
          </p:nvPr>
        </p:nvSpPr>
        <p:spPr>
          <a:xfrm>
            <a:off x="4734630" y="1628801"/>
            <a:ext cx="3300573" cy="4533106"/>
          </a:xfrm>
        </p:spPr>
        <p:txBody>
          <a:bodyPr>
            <a:normAutofit fontScale="77500" lnSpcReduction="20000"/>
          </a:bodyPr>
          <a:lstStyle/>
          <a:p>
            <a:r>
              <a:rPr lang="lt-LT" dirty="0" err="1"/>
              <a:t>Mindfulness</a:t>
            </a:r>
            <a:r>
              <a:rPr lang="lt-LT" dirty="0"/>
              <a:t> – šiuolaikinės psichologijos metodika, kurią sukūrė mokslininkas </a:t>
            </a:r>
            <a:r>
              <a:rPr lang="lt-LT" dirty="0" err="1"/>
              <a:t>Jon</a:t>
            </a:r>
            <a:r>
              <a:rPr lang="lt-LT" dirty="0"/>
              <a:t> Kabat </a:t>
            </a:r>
            <a:r>
              <a:rPr lang="lt-LT" dirty="0" err="1"/>
              <a:t>Zinn</a:t>
            </a:r>
            <a:r>
              <a:rPr lang="lt-LT" dirty="0"/>
              <a:t>. Ją sudaro moksliniais tyrimais patvirtintos praktikos ir psichoterapijos (kognityvinės elgesio terapijos) pagrindai.</a:t>
            </a:r>
          </a:p>
          <a:p>
            <a:r>
              <a:rPr lang="lt-LT" dirty="0"/>
              <a:t>Ši metodika, pastaruoju metu yra viena plačiausiai naudojamų pasaulyje kaip psichologinės ir emocinės sveikatos gerinimo būdas.</a:t>
            </a:r>
          </a:p>
          <a:p>
            <a:r>
              <a:rPr lang="lt-LT" dirty="0"/>
              <a:t>Kaip nerimo ir streso mažinimo būdą šią metodiką taiko kariai, gydytojai, mokytojai, verslininkai. Metodo efektyvumas įrodytas daugybe tyrimų, todėl jis plačiai taikomas Vakarų šalyse.</a:t>
            </a:r>
          </a:p>
          <a:p>
            <a:r>
              <a:rPr lang="lt-LT" dirty="0" err="1"/>
              <a:t>Mindfulness</a:t>
            </a:r>
            <a:r>
              <a:rPr lang="lt-LT" dirty="0"/>
              <a:t> praktikos nėra sudėtingos ir jas praktikuojantys žmonės tampa atsparesni gyvenimo iššūkiams, daug efektyviau susitvarko su nerimu, negatyviomis patirtimis, sumažėja emocinis valgymas, lengviau išeina iš žalingų įpročių</a:t>
            </a:r>
            <a:r>
              <a:rPr lang="lt-LT" dirty="0" smtClean="0"/>
              <a:t>.</a:t>
            </a:r>
          </a:p>
          <a:p>
            <a:endParaRPr lang="lt-LT" dirty="0"/>
          </a:p>
          <a:p>
            <a:r>
              <a:rPr lang="en-US" dirty="0" smtClean="0"/>
              <a:t>TRUKM</a:t>
            </a:r>
            <a:r>
              <a:rPr lang="lt-LT" dirty="0" smtClean="0"/>
              <a:t>Ė:  </a:t>
            </a:r>
            <a:r>
              <a:rPr lang="en-US" dirty="0" smtClean="0"/>
              <a:t>5 – 6 VAL.</a:t>
            </a:r>
            <a:endParaRPr lang="lt-LT" dirty="0" smtClean="0"/>
          </a:p>
          <a:p>
            <a:r>
              <a:rPr lang="lt-LT" dirty="0" smtClean="0"/>
              <a:t>KAINA: </a:t>
            </a:r>
            <a:r>
              <a:rPr lang="en-US" dirty="0" smtClean="0"/>
              <a:t>50 Eur. </a:t>
            </a:r>
            <a:r>
              <a:rPr lang="en-US" dirty="0" err="1" smtClean="0"/>
              <a:t>asm</a:t>
            </a:r>
            <a:r>
              <a:rPr lang="en-US" dirty="0" smtClean="0"/>
              <a:t>.</a:t>
            </a:r>
          </a:p>
          <a:p>
            <a:r>
              <a:rPr lang="en-US" dirty="0" err="1" smtClean="0"/>
              <a:t>Gali</a:t>
            </a:r>
            <a:r>
              <a:rPr lang="en-US" dirty="0" smtClean="0"/>
              <a:t> </a:t>
            </a:r>
            <a:r>
              <a:rPr lang="en-US" dirty="0" err="1" smtClean="0"/>
              <a:t>vykti</a:t>
            </a:r>
            <a:r>
              <a:rPr lang="en-US" dirty="0" smtClean="0"/>
              <a:t> </a:t>
            </a:r>
            <a:r>
              <a:rPr lang="en-US" dirty="0" err="1" smtClean="0"/>
              <a:t>tiek</a:t>
            </a:r>
            <a:r>
              <a:rPr lang="en-US" dirty="0" smtClean="0"/>
              <a:t> online, </a:t>
            </a:r>
            <a:r>
              <a:rPr lang="en-US" dirty="0" err="1" smtClean="0"/>
              <a:t>tiek</a:t>
            </a:r>
            <a:r>
              <a:rPr lang="en-US" dirty="0" smtClean="0"/>
              <a:t> </a:t>
            </a:r>
            <a:r>
              <a:rPr lang="en-US" dirty="0" err="1" smtClean="0"/>
              <a:t>gyvai</a:t>
            </a:r>
            <a:r>
              <a:rPr lang="en-US" dirty="0" smtClean="0"/>
              <a:t>.</a:t>
            </a:r>
            <a:endParaRPr lang="lt-LT" dirty="0"/>
          </a:p>
          <a:p>
            <a:endParaRPr lang="lt-LT" dirty="0"/>
          </a:p>
        </p:txBody>
      </p:sp>
    </p:spTree>
    <p:extLst>
      <p:ext uri="{BB962C8B-B14F-4D97-AF65-F5344CB8AC3E}">
        <p14:creationId xmlns:p14="http://schemas.microsoft.com/office/powerpoint/2010/main" val="4155065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836712"/>
            <a:ext cx="3300984" cy="1368152"/>
          </a:xfrm>
        </p:spPr>
        <p:txBody>
          <a:bodyPr>
            <a:normAutofit/>
          </a:bodyPr>
          <a:lstStyle/>
          <a:p>
            <a:r>
              <a:rPr lang="en-US" sz="1600" b="1" dirty="0" smtClean="0"/>
              <a:t>8 </a:t>
            </a:r>
            <a:r>
              <a:rPr lang="en-US" sz="1600" b="1" dirty="0" err="1" smtClean="0"/>
              <a:t>savai</a:t>
            </a:r>
            <a:r>
              <a:rPr lang="lt-LT" sz="1600" b="1" dirty="0" err="1" smtClean="0"/>
              <a:t>čių</a:t>
            </a:r>
            <a:r>
              <a:rPr lang="lt-LT" sz="1600" b="1" dirty="0" smtClean="0"/>
              <a:t> SERTIFIKUOTA nerimo ir streso </a:t>
            </a:r>
            <a:r>
              <a:rPr lang="en-US" sz="1600" b="1" dirty="0" err="1" smtClean="0"/>
              <a:t>reguliavimo</a:t>
            </a:r>
            <a:r>
              <a:rPr lang="en-US" sz="1600" b="1" dirty="0" smtClean="0"/>
              <a:t> </a:t>
            </a:r>
            <a:r>
              <a:rPr lang="lt-LT" sz="1600" b="1" dirty="0" smtClean="0"/>
              <a:t>programa</a:t>
            </a:r>
            <a:r>
              <a:rPr lang="en-US" sz="1600" b="1" dirty="0" smtClean="0"/>
              <a:t> (</a:t>
            </a:r>
            <a:r>
              <a:rPr lang="en-US" sz="1600" b="1" dirty="0" err="1" smtClean="0"/>
              <a:t>gyvai</a:t>
            </a:r>
            <a:r>
              <a:rPr lang="en-US" sz="1600" b="1" dirty="0" smtClean="0"/>
              <a:t> </a:t>
            </a:r>
            <a:r>
              <a:rPr lang="en-US" sz="1600" b="1" dirty="0" err="1" smtClean="0"/>
              <a:t>ir</a:t>
            </a:r>
            <a:r>
              <a:rPr lang="en-US" sz="1600" b="1" dirty="0" smtClean="0"/>
              <a:t> online)</a:t>
            </a:r>
            <a:r>
              <a:rPr lang="lt-LT" b="1" dirty="0"/>
              <a:t/>
            </a:r>
            <a:br>
              <a:rPr lang="lt-LT" b="1" dirty="0"/>
            </a:br>
            <a:endParaRPr lang="lt-LT"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9289" r="19289"/>
          <a:stretch>
            <a:fillRect/>
          </a:stretch>
        </p:blipFill>
        <p:spPr/>
      </p:pic>
      <p:sp>
        <p:nvSpPr>
          <p:cNvPr id="4" name="Text Placeholder 3"/>
          <p:cNvSpPr>
            <a:spLocks noGrp="1"/>
          </p:cNvSpPr>
          <p:nvPr>
            <p:ph type="body" sz="half" idx="2"/>
          </p:nvPr>
        </p:nvSpPr>
        <p:spPr>
          <a:xfrm>
            <a:off x="4734630" y="1844824"/>
            <a:ext cx="3300573" cy="4392488"/>
          </a:xfrm>
        </p:spPr>
        <p:txBody>
          <a:bodyPr>
            <a:normAutofit fontScale="92500" lnSpcReduction="20000"/>
          </a:bodyPr>
          <a:lstStyle/>
          <a:p>
            <a:r>
              <a:rPr lang="lt-LT" dirty="0" smtClean="0"/>
              <a:t>Šis psichoterapeutų sukurtas ir klinikiniais tyrimais pagrįstas kursas </a:t>
            </a:r>
            <a:r>
              <a:rPr lang="lt-LT" dirty="0"/>
              <a:t>padės išmokti greitai ir efektyviai valdyti savo nerimą ir jo simptomus, atrasti daugiau vidinės ramybės tam, kad galėtumėte gyventi pilnavertišką gyvenimą</a:t>
            </a:r>
            <a:r>
              <a:rPr lang="lt-LT" dirty="0" smtClean="0"/>
              <a:t>!</a:t>
            </a:r>
          </a:p>
          <a:p>
            <a:r>
              <a:rPr lang="lt-LT" dirty="0"/>
              <a:t>Jei norime išmokti adaptyviau tvarkytis su jaučiamu nerimu ir patiriamu stresu, labai svarbu rinktis tinkamus būdus, kad nedarytumėm dar didesnės žalos sau ir dėti pastangas išmokti naujų metodų, kurių efektyvumą patvirtina </a:t>
            </a:r>
            <a:r>
              <a:rPr lang="lt-LT" dirty="0" smtClean="0"/>
              <a:t>šiuolaikinė psicho</a:t>
            </a:r>
            <a:r>
              <a:rPr lang="en-GB" dirty="0" smtClean="0"/>
              <a:t>l</a:t>
            </a:r>
            <a:r>
              <a:rPr lang="lt-LT" dirty="0" err="1" smtClean="0"/>
              <a:t>ogija</a:t>
            </a:r>
            <a:r>
              <a:rPr lang="lt-LT" dirty="0" smtClean="0"/>
              <a:t>.</a:t>
            </a:r>
          </a:p>
          <a:p>
            <a:r>
              <a:rPr lang="lt-LT" dirty="0" smtClean="0"/>
              <a:t>Vyksta </a:t>
            </a:r>
            <a:r>
              <a:rPr lang="en-US" dirty="0" smtClean="0"/>
              <a:t>1 kart</a:t>
            </a:r>
            <a:r>
              <a:rPr lang="lt-LT" dirty="0" smtClean="0"/>
              <a:t>ą per savaitę gyvai ar </a:t>
            </a:r>
            <a:r>
              <a:rPr lang="lt-LT" dirty="0" err="1" smtClean="0"/>
              <a:t>online</a:t>
            </a:r>
            <a:r>
              <a:rPr lang="lt-LT" dirty="0" smtClean="0"/>
              <a:t> susitikimas </a:t>
            </a:r>
            <a:r>
              <a:rPr lang="en-US" dirty="0" smtClean="0"/>
              <a:t>1,5 – 2 val. </a:t>
            </a:r>
            <a:r>
              <a:rPr lang="en-US" dirty="0" err="1" smtClean="0"/>
              <a:t>Savait</a:t>
            </a:r>
            <a:r>
              <a:rPr lang="lt-LT" dirty="0" smtClean="0"/>
              <a:t>ės bėgyje atliekami namų darbai.</a:t>
            </a:r>
            <a:r>
              <a:rPr lang="lt-LT" dirty="0" smtClean="0"/>
              <a:t> </a:t>
            </a:r>
          </a:p>
          <a:p>
            <a:r>
              <a:rPr lang="lt-LT" dirty="0" smtClean="0"/>
              <a:t>KAINA: </a:t>
            </a:r>
            <a:r>
              <a:rPr lang="en-US" dirty="0" smtClean="0"/>
              <a:t>1 </a:t>
            </a:r>
            <a:r>
              <a:rPr lang="en-US" dirty="0" err="1" smtClean="0"/>
              <a:t>asm</a:t>
            </a:r>
            <a:r>
              <a:rPr lang="en-US" dirty="0" smtClean="0"/>
              <a:t>./200 Eur.</a:t>
            </a:r>
            <a:endParaRPr lang="lt-LT" dirty="0" smtClean="0"/>
          </a:p>
          <a:p>
            <a:endParaRPr lang="lt-LT" dirty="0"/>
          </a:p>
        </p:txBody>
      </p:sp>
    </p:spTree>
    <p:extLst>
      <p:ext uri="{BB962C8B-B14F-4D97-AF65-F5344CB8AC3E}">
        <p14:creationId xmlns:p14="http://schemas.microsoft.com/office/powerpoint/2010/main" val="3851173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693795"/>
            <a:ext cx="3300984" cy="864096"/>
          </a:xfrm>
        </p:spPr>
        <p:txBody>
          <a:bodyPr>
            <a:normAutofit/>
          </a:bodyPr>
          <a:lstStyle/>
          <a:p>
            <a:r>
              <a:rPr lang="en-US" sz="1600" b="1" dirty="0" smtClean="0"/>
              <a:t>TERAPINIS </a:t>
            </a:r>
            <a:r>
              <a:rPr lang="lt-LT" sz="1600" b="1" dirty="0" smtClean="0"/>
              <a:t>RETRYTAS</a:t>
            </a:r>
            <a:r>
              <a:rPr lang="en-US" sz="1600" b="1" dirty="0" smtClean="0"/>
              <a:t> “</a:t>
            </a:r>
            <a:r>
              <a:rPr lang="en-US" sz="1600" b="1" dirty="0" err="1" smtClean="0"/>
              <a:t>Lengvumas</a:t>
            </a:r>
            <a:r>
              <a:rPr lang="en-US" sz="1600" b="1" dirty="0" smtClean="0"/>
              <a:t> </a:t>
            </a:r>
            <a:r>
              <a:rPr lang="en-US" sz="1600" b="1" dirty="0" err="1" smtClean="0"/>
              <a:t>ir</a:t>
            </a:r>
            <a:r>
              <a:rPr lang="en-US" sz="1600" b="1" dirty="0" smtClean="0"/>
              <a:t> </a:t>
            </a:r>
            <a:r>
              <a:rPr lang="en-US" sz="1600" b="1" dirty="0" err="1" smtClean="0"/>
              <a:t>ramuma</a:t>
            </a:r>
            <a:r>
              <a:rPr lang="en-US" sz="1600" b="1" dirty="0" smtClean="0"/>
              <a:t>”</a:t>
            </a:r>
            <a:r>
              <a:rPr lang="lt-LT" sz="1600" b="1" dirty="0" smtClean="0"/>
              <a:t> </a:t>
            </a:r>
            <a:r>
              <a:rPr lang="en-US" sz="1600" b="1" dirty="0" smtClean="0"/>
              <a:t/>
            </a:r>
            <a:br>
              <a:rPr lang="en-US" sz="1600" b="1" dirty="0" smtClean="0"/>
            </a:br>
            <a:r>
              <a:rPr lang="en-US" sz="1600" b="1" dirty="0" smtClean="0"/>
              <a:t>3 d.(</a:t>
            </a:r>
            <a:r>
              <a:rPr lang="en-US" sz="1600" b="1" dirty="0" err="1" smtClean="0"/>
              <a:t>gyvai</a:t>
            </a:r>
            <a:r>
              <a:rPr lang="en-US" sz="1600" b="1" dirty="0" smtClean="0"/>
              <a:t>)</a:t>
            </a:r>
            <a:endParaRPr lang="lt-LT" sz="1600" b="1"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l="19289" r="19289"/>
          <a:stretch>
            <a:fillRect/>
          </a:stretch>
        </p:blipFill>
        <p:spPr/>
      </p:pic>
      <p:sp>
        <p:nvSpPr>
          <p:cNvPr id="5" name="Text Placeholder 4"/>
          <p:cNvSpPr>
            <a:spLocks noGrp="1"/>
          </p:cNvSpPr>
          <p:nvPr>
            <p:ph type="body" sz="half" idx="2"/>
          </p:nvPr>
        </p:nvSpPr>
        <p:spPr>
          <a:xfrm>
            <a:off x="4716016" y="1571180"/>
            <a:ext cx="3300573" cy="4824536"/>
          </a:xfrm>
        </p:spPr>
        <p:txBody>
          <a:bodyPr>
            <a:normAutofit fontScale="70000" lnSpcReduction="20000"/>
          </a:bodyPr>
          <a:lstStyle/>
          <a:p>
            <a:r>
              <a:rPr lang="lt-LT" sz="1800" b="1" dirty="0"/>
              <a:t>Štai kokius įgūdžius įgysite RETRYTE:</a:t>
            </a:r>
          </a:p>
          <a:p>
            <a:r>
              <a:rPr lang="lt-LT" sz="1800" dirty="0"/>
              <a:t>*Sugebėjimas pripažinti, priimti realybę, neprisirišant ir neteisiant.</a:t>
            </a:r>
          </a:p>
          <a:p>
            <a:r>
              <a:rPr lang="lt-LT" sz="1800" b="1" dirty="0"/>
              <a:t>*Gebėjimas „paleisti“.</a:t>
            </a:r>
            <a:endParaRPr lang="lt-LT" sz="1800" dirty="0"/>
          </a:p>
          <a:p>
            <a:r>
              <a:rPr lang="lt-LT" sz="1800" dirty="0"/>
              <a:t>*Funkcionuoti „buvimo“, o ne tik „darymo“ režime.</a:t>
            </a:r>
          </a:p>
          <a:p>
            <a:r>
              <a:rPr lang="lt-LT" sz="1800" b="1" dirty="0"/>
              <a:t>*Mokėti  apsispręsti, kur nori sutelkti dėmesį  ir jį išlaikyti.</a:t>
            </a:r>
            <a:endParaRPr lang="lt-LT" sz="1800" dirty="0"/>
          </a:p>
          <a:p>
            <a:r>
              <a:rPr lang="lt-LT" sz="1800" dirty="0"/>
              <a:t>*Sugebėjimas decentruotis. Galimybė „pamatyti“ savo mintis, jausmus ir kūno pojūčius tarsi iš šalies, neįsitraukiant į skausmingą kentėjimą.</a:t>
            </a:r>
          </a:p>
          <a:p>
            <a:r>
              <a:rPr lang="lt-LT" sz="1800" b="1" dirty="0"/>
              <a:t>*Būti daug atspariasniam nerimui ir stresui.</a:t>
            </a:r>
            <a:endParaRPr lang="lt-LT" sz="1800" dirty="0"/>
          </a:p>
          <a:p>
            <a:r>
              <a:rPr lang="lt-LT" sz="1800" dirty="0"/>
              <a:t>*Gebėti daugiau būti dabartyje.</a:t>
            </a:r>
          </a:p>
          <a:p>
            <a:r>
              <a:rPr lang="lt-LT" sz="1800" b="1" dirty="0"/>
              <a:t>*</a:t>
            </a:r>
            <a:r>
              <a:rPr lang="lt-LT" sz="1800" b="1" dirty="0" smtClean="0"/>
              <a:t>Mokėti </a:t>
            </a:r>
            <a:r>
              <a:rPr lang="lt-LT" sz="1800" b="1" dirty="0"/>
              <a:t>pripažinti/priimti save, kitus žmones ir pasaulį.</a:t>
            </a:r>
            <a:endParaRPr lang="lt-LT" sz="1800" dirty="0"/>
          </a:p>
          <a:p>
            <a:r>
              <a:rPr lang="lt-LT" sz="1800" dirty="0"/>
              <a:t>*Sugebėti atskirti skausmą/diskomfortą nuo kentėjimo ir kuo mažiau kentėti esant diskomfortui.</a:t>
            </a:r>
          </a:p>
          <a:p>
            <a:r>
              <a:rPr lang="lt-LT" sz="1800" b="1" dirty="0"/>
              <a:t> *Sugebėti naudotis atjauta sau.</a:t>
            </a:r>
            <a:endParaRPr lang="lt-LT" sz="1800" dirty="0"/>
          </a:p>
          <a:p>
            <a:r>
              <a:rPr lang="lt-LT" sz="1800" dirty="0"/>
              <a:t>*Daug sąmoningiau vartoti maistą</a:t>
            </a:r>
            <a:r>
              <a:rPr lang="lt-LT" sz="1800" dirty="0" smtClean="0"/>
              <a:t>.</a:t>
            </a:r>
            <a:endParaRPr lang="en-US" sz="1800" dirty="0"/>
          </a:p>
          <a:p>
            <a:r>
              <a:rPr lang="en-US" sz="1800" dirty="0" smtClean="0"/>
              <a:t>KAINA  3 </a:t>
            </a:r>
            <a:r>
              <a:rPr lang="en-US" sz="1800" dirty="0" err="1" smtClean="0"/>
              <a:t>dien</a:t>
            </a:r>
            <a:r>
              <a:rPr lang="lt-LT" sz="1800" dirty="0" smtClean="0"/>
              <a:t>ų </a:t>
            </a:r>
            <a:r>
              <a:rPr lang="en-US" sz="1800" dirty="0" smtClean="0"/>
              <a:t>PROGRAMOS</a:t>
            </a:r>
            <a:r>
              <a:rPr lang="lt-LT" sz="1800" dirty="0" smtClean="0"/>
              <a:t>: </a:t>
            </a:r>
            <a:r>
              <a:rPr lang="en-US" sz="1800" dirty="0" smtClean="0"/>
              <a:t>180 Eur. </a:t>
            </a:r>
            <a:r>
              <a:rPr lang="en-US" sz="1800" dirty="0" err="1" smtClean="0"/>
              <a:t>asm</a:t>
            </a:r>
            <a:r>
              <a:rPr lang="en-US" sz="1800" dirty="0" smtClean="0"/>
              <a:t>. </a:t>
            </a:r>
            <a:r>
              <a:rPr lang="en-US" sz="1800" dirty="0" err="1" smtClean="0"/>
              <a:t>Vieta</a:t>
            </a:r>
            <a:r>
              <a:rPr lang="en-US" sz="1800" dirty="0" smtClean="0"/>
              <a:t> </a:t>
            </a:r>
            <a:r>
              <a:rPr lang="en-US" sz="1800" dirty="0" err="1" smtClean="0"/>
              <a:t>ir</a:t>
            </a:r>
            <a:r>
              <a:rPr lang="en-US" sz="1800" dirty="0" smtClean="0"/>
              <a:t> </a:t>
            </a:r>
            <a:r>
              <a:rPr lang="en-US" sz="1800" dirty="0" err="1" smtClean="0"/>
              <a:t>maitinimas</a:t>
            </a:r>
            <a:r>
              <a:rPr lang="en-US" sz="1800" dirty="0" smtClean="0"/>
              <a:t> u</a:t>
            </a:r>
            <a:r>
              <a:rPr lang="lt-LT" sz="1800" dirty="0" smtClean="0"/>
              <a:t>ž papildomą užmokestį priklausomai nuo vietos (</a:t>
            </a:r>
            <a:r>
              <a:rPr lang="en-US" sz="1800" dirty="0" smtClean="0"/>
              <a:t>100-200 Eur.)</a:t>
            </a:r>
            <a:endParaRPr lang="lt-LT" sz="1800" dirty="0"/>
          </a:p>
          <a:p>
            <a:endParaRPr lang="lt-LT" dirty="0"/>
          </a:p>
        </p:txBody>
      </p:sp>
    </p:spTree>
    <p:extLst>
      <p:ext uri="{BB962C8B-B14F-4D97-AF65-F5344CB8AC3E}">
        <p14:creationId xmlns:p14="http://schemas.microsoft.com/office/powerpoint/2010/main" val="3156861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742123" y="693795"/>
            <a:ext cx="3300984" cy="576065"/>
          </a:xfrm>
        </p:spPr>
        <p:txBody>
          <a:bodyPr>
            <a:normAutofit fontScale="90000"/>
          </a:bodyPr>
          <a:lstStyle/>
          <a:p>
            <a:r>
              <a:rPr lang="en-US" sz="1600" b="1" dirty="0" smtClean="0"/>
              <a:t>STOVYKLA: A</a:t>
            </a:r>
            <a:r>
              <a:rPr lang="lt-LT" sz="1600" b="1" dirty="0" smtClean="0"/>
              <a:t>Š SAU RŪPIU</a:t>
            </a:r>
            <a:br>
              <a:rPr lang="lt-LT" sz="1600" b="1" dirty="0" smtClean="0"/>
            </a:br>
            <a:r>
              <a:rPr lang="lt-LT" sz="1600" b="1" dirty="0" smtClean="0"/>
              <a:t> (</a:t>
            </a:r>
            <a:r>
              <a:rPr lang="en-US" sz="1600" b="1" dirty="0" smtClean="0"/>
              <a:t>3d. </a:t>
            </a:r>
            <a:r>
              <a:rPr lang="en-US" sz="1600" b="1" dirty="0" err="1" smtClean="0"/>
              <a:t>Gyvai</a:t>
            </a:r>
            <a:r>
              <a:rPr lang="en-US" sz="1600" b="1" dirty="0" smtClean="0"/>
              <a:t>)</a:t>
            </a:r>
            <a:endParaRPr lang="lt-LT" sz="1600" b="1" dirty="0"/>
          </a:p>
        </p:txBody>
      </p:sp>
      <p:sp>
        <p:nvSpPr>
          <p:cNvPr id="4" name="Teksto vietos rezervavimo ženklas 3"/>
          <p:cNvSpPr>
            <a:spLocks noGrp="1"/>
          </p:cNvSpPr>
          <p:nvPr>
            <p:ph type="body" sz="half" idx="2"/>
          </p:nvPr>
        </p:nvSpPr>
        <p:spPr>
          <a:xfrm>
            <a:off x="4734630" y="1412776"/>
            <a:ext cx="3300573" cy="5184576"/>
          </a:xfrm>
        </p:spPr>
        <p:txBody>
          <a:bodyPr>
            <a:normAutofit fontScale="70000" lnSpcReduction="20000"/>
          </a:bodyPr>
          <a:lstStyle/>
          <a:p>
            <a:r>
              <a:rPr lang="lt-LT" dirty="0" err="1" smtClean="0"/>
              <a:t>TaI</a:t>
            </a:r>
            <a:r>
              <a:rPr lang="lt-LT" dirty="0" smtClean="0"/>
              <a:t> </a:t>
            </a:r>
            <a:r>
              <a:rPr lang="en-GB" dirty="0" smtClean="0"/>
              <a:t>3 </a:t>
            </a:r>
            <a:r>
              <a:rPr lang="en-GB" dirty="0" err="1"/>
              <a:t>dien</a:t>
            </a:r>
            <a:r>
              <a:rPr lang="lt-LT" dirty="0"/>
              <a:t>ų </a:t>
            </a:r>
            <a:r>
              <a:rPr lang="lt-LT" dirty="0" err="1"/>
              <a:t>patyriminė</a:t>
            </a:r>
            <a:r>
              <a:rPr lang="lt-LT" dirty="0"/>
              <a:t>,  psichologinėmis praktikomis gausi ir šeimyniškoje atmosferoje vyksianti stovykla.</a:t>
            </a:r>
          </a:p>
          <a:p>
            <a:r>
              <a:rPr lang="lt-LT" dirty="0"/>
              <a:t>Šiuo metu vis daugiau psichologų ir psichoterapeutų kalba apie PASIRŪPINIMO SAVIMI SVARBĄ ir BŪDUS. Ir tai nieko bendro neturi su </a:t>
            </a:r>
            <a:r>
              <a:rPr lang="lt-LT" dirty="0" err="1"/>
              <a:t>egoistiškumu</a:t>
            </a:r>
            <a:r>
              <a:rPr lang="lt-LT" dirty="0"/>
              <a:t>, bet priešingai, kai mes pasirūpiname savo poreikiais ir jaučiamės laimingesni, galimi daugiau duoti šeimai, aplinkai ir gyventi darnesnį gyvenimą su savimi ir aplinka.</a:t>
            </a:r>
          </a:p>
          <a:p>
            <a:r>
              <a:rPr lang="lt-LT" dirty="0"/>
              <a:t>Todėl šioje stovykloje mokinsimės pastebėti savo poreikius, atliepti į juos patiems, pastebėti savo automatines reakcijas, kurios sąlygoja mums nenorimus rezultatus santykyje su savimi ir kitais.  Tyrinėsime savo emocijas, mokinsimės jas reguliuoti, taip pat pastebėsime stimulus, kurie verčia mus vienaip ar kitaip reaguoti. </a:t>
            </a:r>
          </a:p>
          <a:p>
            <a:r>
              <a:rPr lang="lt-LT" dirty="0"/>
              <a:t>Stovykloje bus naudojamos </a:t>
            </a:r>
            <a:r>
              <a:rPr lang="lt-LT" dirty="0" err="1"/>
              <a:t>Mindfulness</a:t>
            </a:r>
            <a:r>
              <a:rPr lang="lt-LT" dirty="0"/>
              <a:t> (dėmesingo įsisąmoninimo) praktikos, kurios su geranoriškumu ir </a:t>
            </a:r>
            <a:r>
              <a:rPr lang="lt-LT" dirty="0" err="1"/>
              <a:t>atjauta</a:t>
            </a:r>
            <a:r>
              <a:rPr lang="lt-LT" dirty="0"/>
              <a:t> sau padeda grįžti į savo kūną, ten kur yra tavo vidinė išmintis, intuicija ir aiškumas. Šios praktikos grįstos moksliniais tyrimais ir plačiai naudojamos kitose šalyse žmogaus fizinei ir psichinei sveikatai stiprinti.  </a:t>
            </a:r>
            <a:endParaRPr lang="lt-LT" dirty="0" smtClean="0"/>
          </a:p>
          <a:p>
            <a:endParaRPr lang="lt-LT" dirty="0"/>
          </a:p>
          <a:p>
            <a:r>
              <a:rPr lang="en-US" dirty="0"/>
              <a:t>KAINA  3 </a:t>
            </a:r>
            <a:r>
              <a:rPr lang="en-US" dirty="0" err="1"/>
              <a:t>dien</a:t>
            </a:r>
            <a:r>
              <a:rPr lang="lt-LT" dirty="0"/>
              <a:t>ų </a:t>
            </a:r>
            <a:r>
              <a:rPr lang="en-US" dirty="0"/>
              <a:t>PROGRAMOS</a:t>
            </a:r>
            <a:r>
              <a:rPr lang="lt-LT" dirty="0"/>
              <a:t>: </a:t>
            </a:r>
            <a:r>
              <a:rPr lang="en-US" dirty="0"/>
              <a:t>180 Eur. </a:t>
            </a:r>
            <a:r>
              <a:rPr lang="en-US" dirty="0" err="1"/>
              <a:t>asm</a:t>
            </a:r>
            <a:r>
              <a:rPr lang="en-US" dirty="0"/>
              <a:t>. </a:t>
            </a:r>
            <a:r>
              <a:rPr lang="en-US" dirty="0" err="1"/>
              <a:t>Vieta</a:t>
            </a:r>
            <a:r>
              <a:rPr lang="en-US" dirty="0"/>
              <a:t> </a:t>
            </a:r>
            <a:r>
              <a:rPr lang="en-US" dirty="0" err="1"/>
              <a:t>ir</a:t>
            </a:r>
            <a:r>
              <a:rPr lang="en-US" dirty="0"/>
              <a:t> </a:t>
            </a:r>
            <a:r>
              <a:rPr lang="en-US" dirty="0" err="1"/>
              <a:t>maitinimas</a:t>
            </a:r>
            <a:r>
              <a:rPr lang="en-US" dirty="0"/>
              <a:t> u</a:t>
            </a:r>
            <a:r>
              <a:rPr lang="lt-LT" dirty="0"/>
              <a:t>ž papildomą užmokestį priklausomai nuo vietos (</a:t>
            </a:r>
            <a:r>
              <a:rPr lang="en-US" dirty="0"/>
              <a:t>100-200 Eur.)</a:t>
            </a:r>
            <a:endParaRPr lang="lt-LT" dirty="0"/>
          </a:p>
          <a:p>
            <a:endParaRPr lang="lt-LT" dirty="0"/>
          </a:p>
        </p:txBody>
      </p:sp>
      <p:pic>
        <p:nvPicPr>
          <p:cNvPr id="7" name="Paveikslėlio vietos rezervavimo ženklas 6"/>
          <p:cNvPicPr>
            <a:picLocks noGrp="1" noChangeAspect="1"/>
          </p:cNvPicPr>
          <p:nvPr>
            <p:ph type="pic" idx="1"/>
          </p:nvPr>
        </p:nvPicPr>
        <p:blipFill>
          <a:blip r:embed="rId2">
            <a:extLst>
              <a:ext uri="{28A0092B-C50C-407E-A947-70E740481C1C}">
                <a14:useLocalDpi xmlns:a14="http://schemas.microsoft.com/office/drawing/2010/main" val="0"/>
              </a:ext>
            </a:extLst>
          </a:blip>
          <a:srcRect l="3849" r="3849"/>
          <a:stretch>
            <a:fillRect/>
          </a:stretch>
        </p:blipFill>
        <p:spPr/>
      </p:pic>
    </p:spTree>
    <p:extLst>
      <p:ext uri="{BB962C8B-B14F-4D97-AF65-F5344CB8AC3E}">
        <p14:creationId xmlns:p14="http://schemas.microsoft.com/office/powerpoint/2010/main" val="2272475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727858" y="693795"/>
            <a:ext cx="3300984" cy="1127037"/>
          </a:xfrm>
        </p:spPr>
        <p:txBody>
          <a:bodyPr>
            <a:noAutofit/>
          </a:bodyPr>
          <a:lstStyle/>
          <a:p>
            <a:r>
              <a:rPr lang="lt-LT" sz="1800" b="1" dirty="0" smtClean="0"/>
              <a:t>Terapinė stovykla</a:t>
            </a:r>
            <a:br>
              <a:rPr lang="lt-LT" sz="1800" b="1" dirty="0" smtClean="0"/>
            </a:br>
            <a:r>
              <a:rPr lang="lt-LT" sz="1800" b="1" dirty="0" smtClean="0"/>
              <a:t>„Pažink savo kūną –atverk galimybes gyvenimui“ </a:t>
            </a:r>
            <a:r>
              <a:rPr lang="en-US" sz="1800" b="1" dirty="0" smtClean="0"/>
              <a:t>3 d. (</a:t>
            </a:r>
            <a:r>
              <a:rPr lang="en-US" sz="1800" b="1" dirty="0" err="1" smtClean="0"/>
              <a:t>gyvai</a:t>
            </a:r>
            <a:r>
              <a:rPr lang="en-US" sz="1800" b="1" dirty="0" smtClean="0"/>
              <a:t>)</a:t>
            </a:r>
            <a:endParaRPr lang="lt-LT" sz="1800" b="1" dirty="0"/>
          </a:p>
        </p:txBody>
      </p:sp>
      <p:sp>
        <p:nvSpPr>
          <p:cNvPr id="4" name="Teksto vietos rezervavimo ženklas 3"/>
          <p:cNvSpPr>
            <a:spLocks noGrp="1"/>
          </p:cNvSpPr>
          <p:nvPr>
            <p:ph type="body" sz="half" idx="2"/>
          </p:nvPr>
        </p:nvSpPr>
        <p:spPr>
          <a:xfrm>
            <a:off x="4734631" y="1820832"/>
            <a:ext cx="3294212" cy="4560496"/>
          </a:xfrm>
        </p:spPr>
        <p:txBody>
          <a:bodyPr>
            <a:normAutofit fontScale="62500" lnSpcReduction="20000"/>
          </a:bodyPr>
          <a:lstStyle/>
          <a:p>
            <a:r>
              <a:rPr lang="en-US" dirty="0" smtClean="0"/>
              <a:t>M</a:t>
            </a:r>
            <a:r>
              <a:rPr lang="lt-LT" dirty="0" smtClean="0"/>
              <a:t>ūsų santykis su kūnu labai įtakoja mūsų gyvenimo kokybę.</a:t>
            </a:r>
          </a:p>
          <a:p>
            <a:r>
              <a:rPr lang="lt-LT" dirty="0"/>
              <a:t>Labai vertinga užduoti sau keletą svarbių klausimų:</a:t>
            </a:r>
          </a:p>
          <a:p>
            <a:r>
              <a:rPr lang="lt-LT" dirty="0"/>
              <a:t>• Kaip dažnai sutelkiu dėmesį į savo kūną?</a:t>
            </a:r>
          </a:p>
          <a:p>
            <a:r>
              <a:rPr lang="lt-LT" dirty="0"/>
              <a:t>• Koks ryšys tarp mano proto ir kūno?</a:t>
            </a:r>
          </a:p>
          <a:p>
            <a:r>
              <a:rPr lang="lt-LT" dirty="0"/>
              <a:t>• Kaip suvokiu savo kūną, jo atskiras dalis, organus?</a:t>
            </a:r>
          </a:p>
          <a:p>
            <a:r>
              <a:rPr lang="lt-LT" dirty="0"/>
              <a:t>• Kiek atpažįstu jausmų ir kūno pojūčių santykių?</a:t>
            </a:r>
          </a:p>
          <a:p>
            <a:r>
              <a:rPr lang="lt-LT" dirty="0"/>
              <a:t>• Ar atpažįstu bazinius kūno poreikius (kada ir kiek </a:t>
            </a:r>
            <a:r>
              <a:rPr lang="lt-LT" dirty="0" err="1"/>
              <a:t>miegot</a:t>
            </a:r>
            <a:r>
              <a:rPr lang="lt-LT" dirty="0"/>
              <a:t>, </a:t>
            </a:r>
            <a:r>
              <a:rPr lang="lt-LT" dirty="0" err="1"/>
              <a:t>valgyt</a:t>
            </a:r>
            <a:r>
              <a:rPr lang="lt-LT" dirty="0"/>
              <a:t>, </a:t>
            </a:r>
            <a:r>
              <a:rPr lang="lt-LT" dirty="0" err="1"/>
              <a:t>judėt</a:t>
            </a:r>
            <a:r>
              <a:rPr lang="lt-LT" dirty="0"/>
              <a:t> ir t.t.)?</a:t>
            </a:r>
          </a:p>
          <a:p>
            <a:r>
              <a:rPr lang="lt-LT" dirty="0"/>
              <a:t>• Kiek moku sąmoningai pasirūpinti savo kūnu?</a:t>
            </a:r>
          </a:p>
          <a:p>
            <a:r>
              <a:rPr lang="lt-LT" dirty="0"/>
              <a:t>• Kiek jaučiu </a:t>
            </a:r>
            <a:r>
              <a:rPr lang="lt-LT" dirty="0" err="1"/>
              <a:t>atjautos</a:t>
            </a:r>
            <a:r>
              <a:rPr lang="lt-LT" dirty="0"/>
              <a:t> savo kūnui?</a:t>
            </a:r>
          </a:p>
          <a:p>
            <a:r>
              <a:rPr lang="lt-LT" dirty="0"/>
              <a:t>Kūnas visuomet yra dabartyje ir juo galime pasinaudoti įsižeminimui, nes protas nuolat klaidžioja ateityje ir praeityje kurdamas nerimą, </a:t>
            </a:r>
            <a:r>
              <a:rPr lang="lt-LT" dirty="0" err="1"/>
              <a:t>apgailestavimus</a:t>
            </a:r>
            <a:r>
              <a:rPr lang="lt-LT" dirty="0"/>
              <a:t>, troškimus, siekimus. Tik per kūną galime grįžti iš išorės į čia ir dabar.</a:t>
            </a:r>
          </a:p>
          <a:p>
            <a:r>
              <a:rPr lang="lt-LT" dirty="0"/>
              <a:t>Tyrimai rodo, kad kūno sąmoningumas labai susijęs su saviverte. Viršsvoris susijęs su neigiamu savęs vertinimu, o lyginimasis su kitais kyla iš realybės nesuvokimo ir iškreipto jos matymo.</a:t>
            </a:r>
          </a:p>
          <a:p>
            <a:r>
              <a:rPr lang="lt-LT" dirty="0"/>
              <a:t>Kūnas nėra daiktas, tai PATIRTIS, kuria mes esame. Mąstymas parodo, kad turime protą, o judėjimas parodo, kad turime kūną. </a:t>
            </a:r>
          </a:p>
          <a:p>
            <a:endParaRPr lang="lt-LT" dirty="0" smtClean="0"/>
          </a:p>
          <a:p>
            <a:r>
              <a:rPr lang="en-US" dirty="0"/>
              <a:t>KAINA  3 </a:t>
            </a:r>
            <a:r>
              <a:rPr lang="en-US" dirty="0" err="1"/>
              <a:t>dien</a:t>
            </a:r>
            <a:r>
              <a:rPr lang="lt-LT" dirty="0"/>
              <a:t>ų </a:t>
            </a:r>
            <a:r>
              <a:rPr lang="en-US" dirty="0"/>
              <a:t>PROGRAMOS</a:t>
            </a:r>
            <a:r>
              <a:rPr lang="lt-LT" dirty="0"/>
              <a:t>: </a:t>
            </a:r>
            <a:r>
              <a:rPr lang="en-US" dirty="0"/>
              <a:t>180 Eur. </a:t>
            </a:r>
            <a:r>
              <a:rPr lang="en-US" dirty="0" err="1"/>
              <a:t>asm</a:t>
            </a:r>
            <a:r>
              <a:rPr lang="en-US" dirty="0"/>
              <a:t>. </a:t>
            </a:r>
            <a:r>
              <a:rPr lang="en-US" dirty="0" err="1"/>
              <a:t>Vieta</a:t>
            </a:r>
            <a:r>
              <a:rPr lang="en-US" dirty="0"/>
              <a:t> </a:t>
            </a:r>
            <a:r>
              <a:rPr lang="en-US" dirty="0" err="1"/>
              <a:t>ir</a:t>
            </a:r>
            <a:r>
              <a:rPr lang="en-US" dirty="0"/>
              <a:t> </a:t>
            </a:r>
            <a:r>
              <a:rPr lang="en-US" dirty="0" err="1"/>
              <a:t>maitinimas</a:t>
            </a:r>
            <a:r>
              <a:rPr lang="en-US" dirty="0"/>
              <a:t> u</a:t>
            </a:r>
            <a:r>
              <a:rPr lang="lt-LT" dirty="0"/>
              <a:t>ž papildomą užmokestį priklausomai nuo vietos (</a:t>
            </a:r>
            <a:r>
              <a:rPr lang="en-US" dirty="0"/>
              <a:t>100-200 Eur.)</a:t>
            </a:r>
            <a:endParaRPr lang="lt-LT" dirty="0"/>
          </a:p>
          <a:p>
            <a:endParaRPr lang="lt-LT" dirty="0"/>
          </a:p>
        </p:txBody>
      </p:sp>
      <p:pic>
        <p:nvPicPr>
          <p:cNvPr id="7" name="Paveikslėlio vietos rezervavimo ženklas 6"/>
          <p:cNvPicPr>
            <a:picLocks noGrp="1" noChangeAspect="1"/>
          </p:cNvPicPr>
          <p:nvPr>
            <p:ph type="pic" idx="1"/>
          </p:nvPr>
        </p:nvPicPr>
        <p:blipFill>
          <a:blip r:embed="rId2">
            <a:extLst>
              <a:ext uri="{28A0092B-C50C-407E-A947-70E740481C1C}">
                <a14:useLocalDpi xmlns:a14="http://schemas.microsoft.com/office/drawing/2010/main" val="0"/>
              </a:ext>
            </a:extLst>
          </a:blip>
          <a:srcRect l="19289" r="19289"/>
          <a:stretch>
            <a:fillRect/>
          </a:stretch>
        </p:blipFill>
        <p:spPr/>
      </p:pic>
    </p:spTree>
    <p:extLst>
      <p:ext uri="{BB962C8B-B14F-4D97-AF65-F5344CB8AC3E}">
        <p14:creationId xmlns:p14="http://schemas.microsoft.com/office/powerpoint/2010/main" val="3173278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764704"/>
            <a:ext cx="7340596" cy="5485057"/>
          </a:xfrm>
        </p:spPr>
      </p:pic>
    </p:spTree>
    <p:extLst>
      <p:ext uri="{BB962C8B-B14F-4D97-AF65-F5344CB8AC3E}">
        <p14:creationId xmlns:p14="http://schemas.microsoft.com/office/powerpoint/2010/main" val="28887569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a:xfrm>
            <a:off x="4736592" y="908721"/>
            <a:ext cx="3304572" cy="792088"/>
          </a:xfrm>
        </p:spPr>
        <p:txBody>
          <a:bodyPr>
            <a:normAutofit fontScale="90000"/>
          </a:bodyPr>
          <a:lstStyle/>
          <a:p>
            <a:r>
              <a:rPr lang="lt-LT" sz="1800" b="1" dirty="0" smtClean="0"/>
              <a:t>Kūrybinės raiškos taikymas pasirūpinimui savimi (stovykla arba </a:t>
            </a:r>
            <a:r>
              <a:rPr lang="en-US" sz="1800" b="1" dirty="0" err="1" smtClean="0"/>
              <a:t>dirbtuv</a:t>
            </a:r>
            <a:r>
              <a:rPr lang="lt-LT" sz="1800" b="1" dirty="0" smtClean="0"/>
              <a:t>ės nuo </a:t>
            </a:r>
            <a:r>
              <a:rPr lang="en-US" sz="1800" b="1" dirty="0" smtClean="0"/>
              <a:t>3 </a:t>
            </a:r>
            <a:r>
              <a:rPr lang="en-US" sz="1800" b="1" dirty="0" err="1" smtClean="0"/>
              <a:t>iki</a:t>
            </a:r>
            <a:r>
              <a:rPr lang="en-US" sz="1800" b="1" dirty="0" smtClean="0"/>
              <a:t> 5 val.)</a:t>
            </a:r>
            <a:endParaRPr lang="lt-LT" sz="1800" b="1" dirty="0"/>
          </a:p>
        </p:txBody>
      </p:sp>
      <p:sp>
        <p:nvSpPr>
          <p:cNvPr id="2" name="Teksto vietos rezervavimo ženklas 1"/>
          <p:cNvSpPr>
            <a:spLocks noGrp="1"/>
          </p:cNvSpPr>
          <p:nvPr>
            <p:ph type="body" sz="half" idx="2"/>
          </p:nvPr>
        </p:nvSpPr>
        <p:spPr>
          <a:xfrm>
            <a:off x="4736592" y="1700809"/>
            <a:ext cx="3298784" cy="3954089"/>
          </a:xfrm>
        </p:spPr>
        <p:txBody>
          <a:bodyPr>
            <a:normAutofit fontScale="70000" lnSpcReduction="20000"/>
          </a:bodyPr>
          <a:lstStyle/>
          <a:p>
            <a:r>
              <a:rPr lang="lt-LT" dirty="0"/>
              <a:t>Tyrimai sako, kad kūrybinė veikla gali gerokai sumažinti žmogaus streso lygį, lavinti jo dėmesį susitelkti į dabarties momentą, padeda išreikšti savo emocijas ir prakalbina vidinę išmintį. Įvairios meninės veiklos lavina skirtingas smegenų dalis ir padeda jaustis labiau subalansuotiems.</a:t>
            </a:r>
          </a:p>
          <a:p>
            <a:r>
              <a:rPr lang="lt-LT" dirty="0"/>
              <a:t>STOVYKLOS FORMATAS</a:t>
            </a:r>
            <a:br>
              <a:rPr lang="lt-LT" dirty="0"/>
            </a:br>
            <a:r>
              <a:rPr lang="lt-LT" dirty="0"/>
              <a:t>Kiekviena stovyklos diena turės skirtingą temą (Dėmesingas įsisąmoninimas, / </a:t>
            </a:r>
            <a:r>
              <a:rPr lang="lt-LT" dirty="0" err="1"/>
              <a:t>Atjauta</a:t>
            </a:r>
            <a:r>
              <a:rPr lang="lt-LT" dirty="0"/>
              <a:t>, / Pasirūpinimas savimi), kuri papildys ir vis daugiau atskleis tavo kūrybiškumo resursus!</a:t>
            </a:r>
          </a:p>
          <a:p>
            <a:r>
              <a:rPr lang="lt-LT" dirty="0"/>
              <a:t>Atliksime daugybę praktikų, kurios bus labai glaudžiai susiję su skirtingais menais (daile, muzika, šokiu, poezija ir kt.) ir šiuolaikine psichologija </a:t>
            </a:r>
            <a:r>
              <a:rPr lang="lt-LT" dirty="0" err="1"/>
              <a:t>Mindfulness</a:t>
            </a:r>
            <a:r>
              <a:rPr lang="lt-LT" dirty="0"/>
              <a:t> (dėmesingu įsisąmoninimu).</a:t>
            </a:r>
          </a:p>
          <a:p>
            <a:r>
              <a:rPr lang="lt-LT" dirty="0"/>
              <a:t>Per kūrybines praktikas mokinsimės pasirūpinti savimi, atpažinti savo emocijas ar automatines reakcijas. Tuo pačiu ugdysime naujus įgūdžius per </a:t>
            </a:r>
            <a:r>
              <a:rPr lang="lt-LT" dirty="0" err="1"/>
              <a:t>atjautą</a:t>
            </a:r>
            <a:r>
              <a:rPr lang="lt-LT" dirty="0"/>
              <a:t> būti jautriam savo skausmui ir jį kiek galima sumažinti</a:t>
            </a:r>
            <a:r>
              <a:rPr lang="lt-LT" dirty="0" smtClean="0"/>
              <a:t>.</a:t>
            </a:r>
            <a:endParaRPr lang="en-US" dirty="0" smtClean="0"/>
          </a:p>
          <a:p>
            <a:endParaRPr lang="en-US" dirty="0" smtClean="0"/>
          </a:p>
          <a:p>
            <a:r>
              <a:rPr lang="en-US" dirty="0"/>
              <a:t>KAINA  3 </a:t>
            </a:r>
            <a:r>
              <a:rPr lang="en-US" dirty="0" err="1"/>
              <a:t>dien</a:t>
            </a:r>
            <a:r>
              <a:rPr lang="lt-LT" dirty="0"/>
              <a:t>ų </a:t>
            </a:r>
            <a:r>
              <a:rPr lang="en-US" dirty="0"/>
              <a:t>PROGRAMOS</a:t>
            </a:r>
            <a:r>
              <a:rPr lang="lt-LT" dirty="0"/>
              <a:t>: </a:t>
            </a:r>
            <a:r>
              <a:rPr lang="en-US" dirty="0"/>
              <a:t>180 Eur. </a:t>
            </a:r>
            <a:r>
              <a:rPr lang="en-US" dirty="0" err="1"/>
              <a:t>asm</a:t>
            </a:r>
            <a:r>
              <a:rPr lang="en-US" dirty="0"/>
              <a:t>. </a:t>
            </a:r>
            <a:r>
              <a:rPr lang="en-US" dirty="0" err="1"/>
              <a:t>Vieta</a:t>
            </a:r>
            <a:r>
              <a:rPr lang="en-US" dirty="0"/>
              <a:t> </a:t>
            </a:r>
            <a:r>
              <a:rPr lang="en-US" dirty="0" err="1"/>
              <a:t>ir</a:t>
            </a:r>
            <a:r>
              <a:rPr lang="en-US" dirty="0"/>
              <a:t> </a:t>
            </a:r>
            <a:r>
              <a:rPr lang="en-US" dirty="0" err="1"/>
              <a:t>maitinimas</a:t>
            </a:r>
            <a:r>
              <a:rPr lang="en-US" dirty="0"/>
              <a:t> u</a:t>
            </a:r>
            <a:r>
              <a:rPr lang="lt-LT" dirty="0"/>
              <a:t>ž papildomą užmokestį priklausomai nuo vietos (</a:t>
            </a:r>
            <a:r>
              <a:rPr lang="en-US" dirty="0"/>
              <a:t>100-200 Eur</a:t>
            </a:r>
            <a:r>
              <a:rPr lang="en-US" dirty="0" smtClean="0"/>
              <a:t>.)</a:t>
            </a:r>
          </a:p>
          <a:p>
            <a:r>
              <a:rPr lang="en-US" dirty="0" smtClean="0"/>
              <a:t>3 val. – 39 </a:t>
            </a:r>
            <a:r>
              <a:rPr lang="en-US" dirty="0" err="1" smtClean="0"/>
              <a:t>Eur</a:t>
            </a:r>
            <a:r>
              <a:rPr lang="lt-LT" dirty="0" smtClean="0"/>
              <a:t>/</a:t>
            </a:r>
            <a:r>
              <a:rPr lang="lt-LT" dirty="0" err="1" smtClean="0"/>
              <a:t>asm</a:t>
            </a:r>
            <a:r>
              <a:rPr lang="en-US" dirty="0" smtClean="0"/>
              <a:t> 5 val. – 50 </a:t>
            </a:r>
            <a:r>
              <a:rPr lang="en-US" dirty="0" err="1" smtClean="0"/>
              <a:t>Eur</a:t>
            </a:r>
            <a:r>
              <a:rPr lang="lt-LT" dirty="0" smtClean="0"/>
              <a:t>/</a:t>
            </a:r>
            <a:r>
              <a:rPr lang="lt-LT" dirty="0" err="1" smtClean="0"/>
              <a:t>asm</a:t>
            </a:r>
            <a:endParaRPr lang="en-US" dirty="0" smtClean="0"/>
          </a:p>
          <a:p>
            <a:endParaRPr lang="lt-LT" dirty="0"/>
          </a:p>
          <a:p>
            <a:endParaRPr lang="en-US" dirty="0" smtClean="0"/>
          </a:p>
          <a:p>
            <a:endParaRPr lang="lt-LT" dirty="0"/>
          </a:p>
          <a:p>
            <a:endParaRPr lang="lt-LT" dirty="0"/>
          </a:p>
        </p:txBody>
      </p:sp>
      <p:pic>
        <p:nvPicPr>
          <p:cNvPr id="11" name="Turinio vietos rezervavimo ženklas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413053"/>
            <a:ext cx="3602073" cy="3588219"/>
          </a:xfrm>
        </p:spPr>
      </p:pic>
    </p:spTree>
    <p:extLst>
      <p:ext uri="{BB962C8B-B14F-4D97-AF65-F5344CB8AC3E}">
        <p14:creationId xmlns:p14="http://schemas.microsoft.com/office/powerpoint/2010/main" val="3390322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a:xfrm>
            <a:off x="4644008" y="1124744"/>
            <a:ext cx="3304572" cy="1463153"/>
          </a:xfrm>
        </p:spPr>
        <p:txBody>
          <a:bodyPr>
            <a:normAutofit/>
          </a:bodyPr>
          <a:lstStyle/>
          <a:p>
            <a:r>
              <a:rPr lang="lt-LT" sz="2000" b="1" dirty="0" smtClean="0"/>
              <a:t>Itin </a:t>
            </a:r>
            <a:r>
              <a:rPr lang="lt-LT" sz="2000" b="1" dirty="0" smtClean="0"/>
              <a:t>stiprių emocijų valdymas (kaip išreikšti pyktį</a:t>
            </a:r>
            <a:r>
              <a:rPr lang="lt-LT" sz="2000" b="1" dirty="0" smtClean="0"/>
              <a:t>) praktinis seminaras </a:t>
            </a:r>
            <a:r>
              <a:rPr lang="en-US" sz="2000" b="1" dirty="0" smtClean="0"/>
              <a:t>3 val. online </a:t>
            </a:r>
            <a:r>
              <a:rPr lang="en-US" sz="2000" b="1" dirty="0" err="1" smtClean="0"/>
              <a:t>arba</a:t>
            </a:r>
            <a:r>
              <a:rPr lang="en-US" sz="2000" b="1" dirty="0" smtClean="0"/>
              <a:t> </a:t>
            </a:r>
            <a:r>
              <a:rPr lang="en-US" sz="2000" b="1" dirty="0" err="1" smtClean="0"/>
              <a:t>gyvai</a:t>
            </a:r>
            <a:endParaRPr lang="lt-LT" sz="2000" b="1" dirty="0"/>
          </a:p>
        </p:txBody>
      </p:sp>
      <p:sp>
        <p:nvSpPr>
          <p:cNvPr id="4" name="Teksto vietos rezervavimo ženklas 3"/>
          <p:cNvSpPr>
            <a:spLocks noGrp="1"/>
          </p:cNvSpPr>
          <p:nvPr>
            <p:ph type="body" sz="half" idx="2"/>
          </p:nvPr>
        </p:nvSpPr>
        <p:spPr>
          <a:xfrm>
            <a:off x="4716016" y="2852936"/>
            <a:ext cx="3298784" cy="2236687"/>
          </a:xfrm>
        </p:spPr>
        <p:txBody>
          <a:bodyPr>
            <a:normAutofit fontScale="92500" lnSpcReduction="20000"/>
          </a:bodyPr>
          <a:lstStyle/>
          <a:p>
            <a:r>
              <a:rPr lang="lt-LT" dirty="0" smtClean="0"/>
              <a:t>Emocijos lemia savijautą ir elgesį. Ir dažnai reaguojame į įvykį, ne iš dabartinio momento, o todėl, kad tai, kažką mums primena ir kelia grėsmę. Seminaro metu dalyviai patirs praktikas, kurios leidžia emocijas reguliuoti, pastebėti savo automatines reakcijas, rinktis tinkamesnį būdą atsakui</a:t>
            </a:r>
            <a:r>
              <a:rPr lang="lt-LT" dirty="0" smtClean="0"/>
              <a:t>.</a:t>
            </a:r>
            <a:endParaRPr lang="en-US" dirty="0" smtClean="0"/>
          </a:p>
          <a:p>
            <a:r>
              <a:rPr lang="en-US" dirty="0" err="1" smtClean="0"/>
              <a:t>Kaina</a:t>
            </a:r>
            <a:r>
              <a:rPr lang="en-US" dirty="0" smtClean="0"/>
              <a:t>: 39 </a:t>
            </a:r>
            <a:r>
              <a:rPr lang="en-US" dirty="0" err="1" smtClean="0"/>
              <a:t>Eur</a:t>
            </a:r>
            <a:r>
              <a:rPr lang="en-US" dirty="0" smtClean="0"/>
              <a:t>/</a:t>
            </a:r>
            <a:r>
              <a:rPr lang="en-US" dirty="0" err="1" smtClean="0"/>
              <a:t>asm</a:t>
            </a:r>
            <a:r>
              <a:rPr lang="en-US" dirty="0" smtClean="0"/>
              <a:t>.</a:t>
            </a:r>
            <a:endParaRPr lang="en-US" dirty="0" smtClean="0"/>
          </a:p>
          <a:p>
            <a:endParaRPr lang="lt-LT" dirty="0"/>
          </a:p>
        </p:txBody>
      </p:sp>
      <p:pic>
        <p:nvPicPr>
          <p:cNvPr id="7" name="Turinio vietos rezervavimo ženklas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7649" y="2129892"/>
            <a:ext cx="3460336" cy="2595251"/>
          </a:xfrm>
        </p:spPr>
      </p:pic>
    </p:spTree>
    <p:extLst>
      <p:ext uri="{BB962C8B-B14F-4D97-AF65-F5344CB8AC3E}">
        <p14:creationId xmlns:p14="http://schemas.microsoft.com/office/powerpoint/2010/main" val="4092602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644008" y="836712"/>
            <a:ext cx="3300984" cy="360040"/>
          </a:xfrm>
        </p:spPr>
        <p:txBody>
          <a:bodyPr>
            <a:normAutofit fontScale="90000"/>
          </a:bodyPr>
          <a:lstStyle/>
          <a:p>
            <a:r>
              <a:rPr lang="lt-LT" sz="1800" b="1" dirty="0" smtClean="0"/>
              <a:t>Motyvaciniai mokymai</a:t>
            </a:r>
            <a:r>
              <a:rPr lang="en-US" sz="1800" b="1" dirty="0" smtClean="0"/>
              <a:t> 3 val. (online </a:t>
            </a:r>
            <a:r>
              <a:rPr lang="en-US" sz="1800" b="1" dirty="0" err="1" smtClean="0"/>
              <a:t>arba</a:t>
            </a:r>
            <a:r>
              <a:rPr lang="en-US" sz="1800" b="1" dirty="0" smtClean="0"/>
              <a:t> </a:t>
            </a:r>
            <a:r>
              <a:rPr lang="en-US" sz="1800" b="1" dirty="0" err="1" smtClean="0"/>
              <a:t>gyvai</a:t>
            </a:r>
            <a:r>
              <a:rPr lang="en-US" sz="1800" b="1" dirty="0" smtClean="0"/>
              <a:t>)</a:t>
            </a:r>
            <a:endParaRPr lang="lt-LT" sz="1800" b="1" dirty="0"/>
          </a:p>
        </p:txBody>
      </p:sp>
      <p:sp>
        <p:nvSpPr>
          <p:cNvPr id="4" name="Teksto vietos rezervavimo ženklas 3"/>
          <p:cNvSpPr>
            <a:spLocks noGrp="1"/>
          </p:cNvSpPr>
          <p:nvPr>
            <p:ph type="body" sz="half" idx="2"/>
          </p:nvPr>
        </p:nvSpPr>
        <p:spPr>
          <a:xfrm>
            <a:off x="4644419" y="1484783"/>
            <a:ext cx="3300573" cy="4677123"/>
          </a:xfrm>
        </p:spPr>
        <p:txBody>
          <a:bodyPr>
            <a:normAutofit fontScale="92500" lnSpcReduction="10000"/>
          </a:bodyPr>
          <a:lstStyle/>
          <a:p>
            <a:r>
              <a:rPr lang="lt-LT" dirty="0" smtClean="0"/>
              <a:t>Iš kur </a:t>
            </a:r>
            <a:r>
              <a:rPr lang="lt-LT" dirty="0" err="1" smtClean="0"/>
              <a:t>gaut</a:t>
            </a:r>
            <a:r>
              <a:rPr lang="lt-LT" dirty="0" smtClean="0"/>
              <a:t> motyvacijos?</a:t>
            </a:r>
          </a:p>
          <a:p>
            <a:r>
              <a:rPr lang="lt-LT" dirty="0" smtClean="0"/>
              <a:t>Kaip sau </a:t>
            </a:r>
            <a:r>
              <a:rPr lang="lt-LT" dirty="0" err="1" smtClean="0"/>
              <a:t>padėt</a:t>
            </a:r>
            <a:r>
              <a:rPr lang="lt-LT" dirty="0" smtClean="0"/>
              <a:t>, kai nieko nesinori </a:t>
            </a:r>
            <a:r>
              <a:rPr lang="lt-LT" dirty="0" err="1" smtClean="0"/>
              <a:t>daryt</a:t>
            </a:r>
            <a:r>
              <a:rPr lang="lt-LT" dirty="0" smtClean="0"/>
              <a:t>?</a:t>
            </a:r>
          </a:p>
          <a:p>
            <a:r>
              <a:rPr lang="lt-LT" dirty="0" smtClean="0"/>
              <a:t>Kaip sužinot, kas mane motyvuoja?</a:t>
            </a:r>
          </a:p>
          <a:p>
            <a:r>
              <a:rPr lang="lt-LT" dirty="0" smtClean="0"/>
              <a:t>Kaip galiu </a:t>
            </a:r>
            <a:r>
              <a:rPr lang="lt-LT" dirty="0" err="1" smtClean="0"/>
              <a:t>padėt</a:t>
            </a:r>
            <a:r>
              <a:rPr lang="lt-LT" dirty="0" smtClean="0"/>
              <a:t> kitiems ir juos </a:t>
            </a:r>
            <a:r>
              <a:rPr lang="lt-LT" dirty="0" err="1" smtClean="0"/>
              <a:t>motyvuot</a:t>
            </a:r>
            <a:r>
              <a:rPr lang="lt-LT" dirty="0" smtClean="0"/>
              <a:t>?</a:t>
            </a:r>
          </a:p>
          <a:p>
            <a:r>
              <a:rPr lang="lt-LT" dirty="0" smtClean="0"/>
              <a:t>Kuo skiriasi nuovargis nuo perdegimo?</a:t>
            </a:r>
          </a:p>
          <a:p>
            <a:r>
              <a:rPr lang="lt-LT" dirty="0" smtClean="0"/>
              <a:t>Kaip mano mintys lemia mano veiksmus/elgesį?</a:t>
            </a:r>
          </a:p>
          <a:p>
            <a:r>
              <a:rPr lang="lt-LT" dirty="0" smtClean="0"/>
              <a:t>Kaip </a:t>
            </a:r>
            <a:r>
              <a:rPr lang="lt-LT" dirty="0" err="1" smtClean="0"/>
              <a:t>savimotyvaciją</a:t>
            </a:r>
            <a:r>
              <a:rPr lang="lt-LT" dirty="0" smtClean="0"/>
              <a:t> įtakoja aplinka ir tai ką „aš vartoju“ (medijos, žmonių aplinka, maistas, daiktai, laisvalaikis).</a:t>
            </a:r>
          </a:p>
          <a:p>
            <a:r>
              <a:rPr lang="lt-LT" dirty="0" smtClean="0"/>
              <a:t>Atsakymai į šiuos klausimus per </a:t>
            </a:r>
            <a:r>
              <a:rPr lang="lt-LT" dirty="0" err="1" smtClean="0"/>
              <a:t>patyrimines</a:t>
            </a:r>
            <a:r>
              <a:rPr lang="lt-LT" dirty="0" smtClean="0"/>
              <a:t> praktikas seminare </a:t>
            </a:r>
            <a:r>
              <a:rPr lang="lt-LT" dirty="0" err="1" smtClean="0"/>
              <a:t>online</a:t>
            </a:r>
            <a:r>
              <a:rPr lang="lt-LT" dirty="0" smtClean="0"/>
              <a:t> arba gyvai.</a:t>
            </a:r>
          </a:p>
          <a:p>
            <a:endParaRPr lang="lt-LT" dirty="0"/>
          </a:p>
          <a:p>
            <a:r>
              <a:rPr lang="en-US" dirty="0" smtClean="0"/>
              <a:t> </a:t>
            </a:r>
            <a:r>
              <a:rPr lang="en-US" dirty="0" err="1" smtClean="0"/>
              <a:t>Kaina</a:t>
            </a:r>
            <a:r>
              <a:rPr lang="en-US" dirty="0" smtClean="0"/>
              <a:t>: 39 Eur./</a:t>
            </a:r>
            <a:r>
              <a:rPr lang="en-US" dirty="0" err="1" smtClean="0"/>
              <a:t>asm</a:t>
            </a:r>
            <a:endParaRPr lang="lt-LT" dirty="0" smtClean="0"/>
          </a:p>
          <a:p>
            <a:endParaRPr lang="lt-LT" dirty="0" smtClean="0"/>
          </a:p>
          <a:p>
            <a:endParaRPr lang="lt-LT" dirty="0"/>
          </a:p>
        </p:txBody>
      </p:sp>
      <p:pic>
        <p:nvPicPr>
          <p:cNvPr id="6" name="Paveikslėlio vietos rezervavimo ženklas 5"/>
          <p:cNvPicPr>
            <a:picLocks noGrp="1" noChangeAspect="1"/>
          </p:cNvPicPr>
          <p:nvPr>
            <p:ph type="pic" idx="1"/>
          </p:nvPr>
        </p:nvPicPr>
        <p:blipFill>
          <a:blip r:embed="rId2">
            <a:extLst>
              <a:ext uri="{28A0092B-C50C-407E-A947-70E740481C1C}">
                <a14:useLocalDpi xmlns:a14="http://schemas.microsoft.com/office/drawing/2010/main" val="0"/>
              </a:ext>
            </a:extLst>
          </a:blip>
          <a:srcRect l="18432" r="18432"/>
          <a:stretch>
            <a:fillRect/>
          </a:stretch>
        </p:blipFill>
        <p:spPr/>
      </p:pic>
    </p:spTree>
    <p:extLst>
      <p:ext uri="{BB962C8B-B14F-4D97-AF65-F5344CB8AC3E}">
        <p14:creationId xmlns:p14="http://schemas.microsoft.com/office/powerpoint/2010/main" val="1488646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4008" y="692696"/>
            <a:ext cx="3300984" cy="504056"/>
          </a:xfrm>
        </p:spPr>
        <p:txBody>
          <a:bodyPr>
            <a:normAutofit fontScale="90000"/>
          </a:bodyPr>
          <a:lstStyle/>
          <a:p>
            <a:r>
              <a:rPr lang="lt-LT" sz="1600" b="1" dirty="0" smtClean="0"/>
              <a:t>Tu </a:t>
            </a:r>
            <a:r>
              <a:rPr lang="lt-LT" sz="1600" b="1" dirty="0" smtClean="0"/>
              <a:t>ir tavo santykių darna (DISC metodas</a:t>
            </a:r>
            <a:r>
              <a:rPr lang="lt-LT" sz="1600" b="1" dirty="0" smtClean="0"/>
              <a:t>)</a:t>
            </a:r>
            <a:r>
              <a:rPr lang="en-US" sz="1600" b="1" dirty="0" smtClean="0"/>
              <a:t> 3 val</a:t>
            </a:r>
            <a:r>
              <a:rPr lang="en-US" sz="1600" b="1" dirty="0" smtClean="0"/>
              <a:t>. </a:t>
            </a:r>
            <a:r>
              <a:rPr lang="en-US" sz="1600" b="1" dirty="0" err="1" smtClean="0"/>
              <a:t>Gyvai</a:t>
            </a:r>
            <a:r>
              <a:rPr lang="en-US" sz="1600" b="1" dirty="0" smtClean="0"/>
              <a:t> </a:t>
            </a:r>
            <a:endParaRPr lang="lt-LT" sz="1600" b="1" dirty="0"/>
          </a:p>
        </p:txBody>
      </p:sp>
      <p:sp>
        <p:nvSpPr>
          <p:cNvPr id="4" name="Text Placeholder 3"/>
          <p:cNvSpPr>
            <a:spLocks noGrp="1"/>
          </p:cNvSpPr>
          <p:nvPr>
            <p:ph type="body" sz="half" idx="2"/>
          </p:nvPr>
        </p:nvSpPr>
        <p:spPr>
          <a:xfrm>
            <a:off x="4716016" y="1124744"/>
            <a:ext cx="3319187" cy="5112568"/>
          </a:xfrm>
        </p:spPr>
        <p:txBody>
          <a:bodyPr>
            <a:noAutofit/>
          </a:bodyPr>
          <a:lstStyle/>
          <a:p>
            <a:r>
              <a:rPr lang="lt-LT" sz="1050" dirty="0"/>
              <a:t>Kaip kurti darnius santykius DISC metodo požiūriu?</a:t>
            </a:r>
            <a:br>
              <a:rPr lang="lt-LT" sz="1050" dirty="0"/>
            </a:br>
            <a:r>
              <a:rPr lang="lt-LT" sz="1050" dirty="0"/>
              <a:t>* Labai populiarus ir visame pasaulyje plačiai taikomas DiSC® modelis iš esmės pakeičia mūsų požiūrį į save ir kitus žmones bei paaiškina žmogaus elgesį.</a:t>
            </a:r>
          </a:p>
          <a:p>
            <a:r>
              <a:rPr lang="lt-LT" sz="1050" dirty="0"/>
              <a:t>* Ši metodika skatina geriau pažinti save ir kitą bei panaudoti savo stipriąsias savybes ir jas įžvelgti kitame. Tokiu būdu vyksta geresnis susikalbėjimas ir pasiekiami kokybiškesni rezultatai.</a:t>
            </a:r>
          </a:p>
          <a:p>
            <a:r>
              <a:rPr lang="lt-LT" sz="1050" dirty="0"/>
              <a:t>* Šis metodas padeda geriau suprasti įvairių stilių žmonių lūkesčius ir lanksčiai pritaikyti savo elgseną prie konkrečios situacijos. Tai veikia lyg žmogaus skanavimo sistema, kurią įvaldžius galima susikalbėti su bet kokiu žmogumi.</a:t>
            </a:r>
          </a:p>
          <a:p>
            <a:r>
              <a:rPr lang="lt-LT" sz="1050" dirty="0"/>
              <a:t>SEMINARO NAUDA:</a:t>
            </a:r>
            <a:br>
              <a:rPr lang="lt-LT" sz="1050" dirty="0"/>
            </a:br>
            <a:r>
              <a:rPr lang="lt-LT" sz="1050" dirty="0"/>
              <a:t>1. Atliksite individualų asmeninį DISC testą, kurio dėka geriau suprasite savo elgesį ir gausite atsakymus kodėl tam tikrose situacijose atitinkamai reaguojate.</a:t>
            </a:r>
            <a:br>
              <a:rPr lang="lt-LT" sz="1050" dirty="0"/>
            </a:br>
            <a:r>
              <a:rPr lang="lt-LT" sz="1050" dirty="0"/>
              <a:t>2. Išsigryninsite savo stipriąsias puses ir pamatysite, kaip jas galite plačiau realizuoti.</a:t>
            </a:r>
            <a:br>
              <a:rPr lang="lt-LT" sz="1050" dirty="0"/>
            </a:br>
            <a:r>
              <a:rPr lang="lt-LT" sz="1050" dirty="0"/>
              <a:t>3. Išmoksite kada ir kaip koreguoti savo elgesį, kad bendravimas su kitu asmeniu būtų konstruktyvus.</a:t>
            </a:r>
            <a:br>
              <a:rPr lang="lt-LT" sz="1050" dirty="0"/>
            </a:br>
            <a:r>
              <a:rPr lang="lt-LT" sz="1050" dirty="0"/>
              <a:t>4. Suvoksite kaip kitus žmones motyvuoti, kritikuoti ar užmegzti gerus santykius.</a:t>
            </a:r>
            <a:br>
              <a:rPr lang="lt-LT" sz="1050" dirty="0"/>
            </a:br>
            <a:r>
              <a:rPr lang="lt-LT" sz="1050" dirty="0"/>
              <a:t>5. Išmoksite tiesiog skanuoti žmones ir bendravimas bus tarsi džiazas duodant žmonėms tai, ko jiems reikia</a:t>
            </a:r>
            <a:r>
              <a:rPr lang="lt-LT" sz="1050" dirty="0" smtClean="0"/>
              <a:t>.</a:t>
            </a:r>
            <a:r>
              <a:rPr lang="en-US" sz="1050" dirty="0" smtClean="0"/>
              <a:t> KAINA: 39 Eur./</a:t>
            </a:r>
            <a:r>
              <a:rPr lang="en-US" sz="1050" dirty="0" err="1" smtClean="0"/>
              <a:t>asm</a:t>
            </a:r>
            <a:endParaRPr lang="lt-LT" sz="1050" dirty="0"/>
          </a:p>
          <a:p>
            <a:endParaRPr lang="lt-LT" sz="1100"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l="23068" r="23068"/>
          <a:stretch>
            <a:fillRect/>
          </a:stretch>
        </p:blipFill>
        <p:spPr/>
      </p:pic>
    </p:spTree>
    <p:extLst>
      <p:ext uri="{BB962C8B-B14F-4D97-AF65-F5344CB8AC3E}">
        <p14:creationId xmlns:p14="http://schemas.microsoft.com/office/powerpoint/2010/main" val="3410183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644008" y="1124744"/>
            <a:ext cx="3300984" cy="648072"/>
          </a:xfrm>
        </p:spPr>
        <p:txBody>
          <a:bodyPr>
            <a:normAutofit fontScale="90000"/>
          </a:bodyPr>
          <a:lstStyle/>
          <a:p>
            <a:r>
              <a:rPr lang="lt-LT" sz="1800" b="1" dirty="0" smtClean="0"/>
              <a:t>Sąmoningas valgymas</a:t>
            </a:r>
            <a:r>
              <a:rPr lang="en-US" sz="1800" b="1" dirty="0" smtClean="0"/>
              <a:t> )</a:t>
            </a:r>
            <a:r>
              <a:rPr lang="en-US" sz="1800" b="1" dirty="0" err="1" smtClean="0"/>
              <a:t>seminaras</a:t>
            </a:r>
            <a:r>
              <a:rPr lang="en-US" sz="1800" b="1" dirty="0" smtClean="0"/>
              <a:t> </a:t>
            </a:r>
            <a:r>
              <a:rPr lang="en-US" sz="1800" b="1" dirty="0" err="1" smtClean="0"/>
              <a:t>arba</a:t>
            </a:r>
            <a:r>
              <a:rPr lang="en-US" sz="1800" b="1" dirty="0" smtClean="0"/>
              <a:t> 8 </a:t>
            </a:r>
            <a:r>
              <a:rPr lang="en-US" sz="1800" b="1" dirty="0" err="1" smtClean="0"/>
              <a:t>savai</a:t>
            </a:r>
            <a:r>
              <a:rPr lang="lt-LT" sz="1800" b="1" dirty="0" err="1" smtClean="0"/>
              <a:t>čių</a:t>
            </a:r>
            <a:r>
              <a:rPr lang="lt-LT" sz="1800" b="1" dirty="0" smtClean="0"/>
              <a:t> terapinė programa (</a:t>
            </a:r>
            <a:r>
              <a:rPr lang="lt-LT" sz="1800" b="1" dirty="0" err="1" smtClean="0"/>
              <a:t>online</a:t>
            </a:r>
            <a:r>
              <a:rPr lang="lt-LT" sz="1800" b="1" dirty="0" smtClean="0"/>
              <a:t> arba gyvai)</a:t>
            </a:r>
            <a:endParaRPr lang="lt-LT" sz="1800" b="1" dirty="0"/>
          </a:p>
        </p:txBody>
      </p:sp>
      <p:sp>
        <p:nvSpPr>
          <p:cNvPr id="4" name="Teksto vietos rezervavimo ženklas 3"/>
          <p:cNvSpPr>
            <a:spLocks noGrp="1"/>
          </p:cNvSpPr>
          <p:nvPr>
            <p:ph type="body" sz="half" idx="2"/>
          </p:nvPr>
        </p:nvSpPr>
        <p:spPr>
          <a:xfrm>
            <a:off x="4644008" y="1772816"/>
            <a:ext cx="3300573" cy="3024336"/>
          </a:xfrm>
        </p:spPr>
        <p:txBody>
          <a:bodyPr>
            <a:normAutofit fontScale="92500" lnSpcReduction="20000"/>
          </a:bodyPr>
          <a:lstStyle/>
          <a:p>
            <a:r>
              <a:rPr lang="lt-LT" dirty="0" smtClean="0"/>
              <a:t>Kaip sąmoningas valgymas keičia gyvenimą, savijautą, tiek fizinę tiek psichologinę. </a:t>
            </a:r>
          </a:p>
          <a:p>
            <a:r>
              <a:rPr lang="lt-LT" dirty="0" smtClean="0"/>
              <a:t>Sąmoningas valgymas nėra dieta ir jis „neverčia“ atsisakyti tam tikrų produktų, bet keičia žmogaus požiūrį į valgymo procesą, savo kūną ir mokina pasirinkti sąmoningai ką, kada ir kiek valgyti. To </a:t>
            </a:r>
            <a:r>
              <a:rPr lang="lt-LT" dirty="0" err="1" smtClean="0"/>
              <a:t>pasekoje</a:t>
            </a:r>
            <a:r>
              <a:rPr lang="lt-LT" dirty="0" smtClean="0"/>
              <a:t>, natūraliai mažėja ir antsvoris</a:t>
            </a:r>
            <a:r>
              <a:rPr lang="lt-LT" dirty="0" smtClean="0"/>
              <a:t>.</a:t>
            </a:r>
          </a:p>
          <a:p>
            <a:endParaRPr lang="lt-LT" dirty="0"/>
          </a:p>
          <a:p>
            <a:r>
              <a:rPr lang="en-US" dirty="0" smtClean="0"/>
              <a:t>KAINA:  8 </a:t>
            </a:r>
            <a:r>
              <a:rPr lang="en-US" dirty="0" err="1" smtClean="0"/>
              <a:t>savai</a:t>
            </a:r>
            <a:r>
              <a:rPr lang="lt-LT" dirty="0" err="1" smtClean="0"/>
              <a:t>čių</a:t>
            </a:r>
            <a:r>
              <a:rPr lang="lt-LT" dirty="0" smtClean="0"/>
              <a:t> </a:t>
            </a:r>
            <a:r>
              <a:rPr lang="en-US" dirty="0" smtClean="0"/>
              <a:t>PROGRAMOS</a:t>
            </a:r>
            <a:r>
              <a:rPr lang="lt-LT" dirty="0" smtClean="0"/>
              <a:t> </a:t>
            </a:r>
            <a:r>
              <a:rPr lang="en-US" dirty="0" smtClean="0"/>
              <a:t>200 </a:t>
            </a:r>
            <a:r>
              <a:rPr lang="en-US" dirty="0"/>
              <a:t>Eur. </a:t>
            </a:r>
            <a:r>
              <a:rPr lang="en-US" dirty="0" err="1"/>
              <a:t>asm</a:t>
            </a:r>
            <a:r>
              <a:rPr lang="en-US" dirty="0"/>
              <a:t>. </a:t>
            </a:r>
            <a:endParaRPr lang="en-US" dirty="0" smtClean="0"/>
          </a:p>
          <a:p>
            <a:r>
              <a:rPr lang="en-US" dirty="0" smtClean="0"/>
              <a:t>3 </a:t>
            </a:r>
            <a:r>
              <a:rPr lang="en-US" dirty="0"/>
              <a:t>val. – 39 Eur.</a:t>
            </a:r>
            <a:endParaRPr lang="lt-LT" dirty="0" smtClean="0"/>
          </a:p>
          <a:p>
            <a:endParaRPr lang="lt-LT" dirty="0" smtClean="0"/>
          </a:p>
          <a:p>
            <a:endParaRPr lang="lt-LT" dirty="0"/>
          </a:p>
          <a:p>
            <a:endParaRPr lang="lt-LT" dirty="0"/>
          </a:p>
        </p:txBody>
      </p:sp>
      <p:pic>
        <p:nvPicPr>
          <p:cNvPr id="13" name="Paveikslėlio vietos rezervavimo ženklas 12"/>
          <p:cNvPicPr>
            <a:picLocks noGrp="1" noChangeAspect="1"/>
          </p:cNvPicPr>
          <p:nvPr>
            <p:ph type="pic" idx="1"/>
          </p:nvPr>
        </p:nvPicPr>
        <p:blipFill>
          <a:blip r:embed="rId2">
            <a:extLst>
              <a:ext uri="{28A0092B-C50C-407E-A947-70E740481C1C}">
                <a14:useLocalDpi xmlns:a14="http://schemas.microsoft.com/office/drawing/2010/main" val="0"/>
              </a:ext>
            </a:extLst>
          </a:blip>
          <a:srcRect l="29526" r="29526"/>
          <a:stretch>
            <a:fillRect/>
          </a:stretch>
        </p:blipFill>
        <p:spPr/>
      </p:pic>
    </p:spTree>
    <p:extLst>
      <p:ext uri="{BB962C8B-B14F-4D97-AF65-F5344CB8AC3E}">
        <p14:creationId xmlns:p14="http://schemas.microsoft.com/office/powerpoint/2010/main" val="1772538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836712"/>
            <a:ext cx="3300984" cy="622936"/>
          </a:xfrm>
        </p:spPr>
        <p:txBody>
          <a:bodyPr>
            <a:normAutofit/>
          </a:bodyPr>
          <a:lstStyle/>
          <a:p>
            <a:r>
              <a:rPr lang="lt-LT" sz="1600" b="1" dirty="0" smtClean="0"/>
              <a:t>Garsų </a:t>
            </a:r>
            <a:r>
              <a:rPr lang="en-US" sz="1600" b="1" dirty="0" smtClean="0"/>
              <a:t>masa</a:t>
            </a:r>
            <a:r>
              <a:rPr lang="lt-LT" sz="1600" b="1" dirty="0" err="1" smtClean="0"/>
              <a:t>žo</a:t>
            </a:r>
            <a:r>
              <a:rPr lang="lt-LT" sz="1600" b="1" dirty="0" smtClean="0"/>
              <a:t> sesija (gyvai)</a:t>
            </a:r>
            <a:endParaRPr lang="lt-LT" sz="1600" b="1"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3974" r="3974"/>
          <a:stretch>
            <a:fillRect/>
          </a:stretch>
        </p:blipFill>
        <p:spPr/>
      </p:pic>
      <p:sp>
        <p:nvSpPr>
          <p:cNvPr id="4" name="Text Placeholder 3"/>
          <p:cNvSpPr>
            <a:spLocks noGrp="1"/>
          </p:cNvSpPr>
          <p:nvPr>
            <p:ph type="body" sz="half" idx="2"/>
          </p:nvPr>
        </p:nvSpPr>
        <p:spPr>
          <a:xfrm>
            <a:off x="4734630" y="1700808"/>
            <a:ext cx="3300573" cy="3951841"/>
          </a:xfrm>
        </p:spPr>
        <p:txBody>
          <a:bodyPr>
            <a:normAutofit fontScale="85000" lnSpcReduction="20000"/>
          </a:bodyPr>
          <a:lstStyle/>
          <a:p>
            <a:r>
              <a:rPr lang="lt-LT" dirty="0"/>
              <a:t>Jau seniai yra žinoma, kad garsas tiek žmogui, tiek kitiems gyviams turi ypatingai ryškų poveikį. Šiandien dainuojančių dubenų dėka galime pasinerti į magišką garsų jūrą, kurioje pasiekiame atsipalaidavimo bei tikrą kūno ir sielos harmonijos būseną.</a:t>
            </a:r>
          </a:p>
          <a:p>
            <a:r>
              <a:rPr lang="lt-LT" dirty="0"/>
              <a:t>Garsai veikia mus tarsi vaistas tiek nuo fizinio, tiek ir nuo dvasinio skausmo.</a:t>
            </a:r>
            <a:br>
              <a:rPr lang="lt-LT" dirty="0"/>
            </a:br>
            <a:r>
              <a:rPr lang="lt-LT" dirty="0"/>
              <a:t>Dubens skleidžiamas garsas yra ypač stiprus, harmoningas ir ilgas gaudimas, kuris tuo pat metu gali būti ir energingas, ir raminantis.</a:t>
            </a:r>
          </a:p>
          <a:p>
            <a:r>
              <a:rPr lang="lt-LT" dirty="0"/>
              <a:t>Puikus būdas atsipalaiduoti, pajusti gydomojo "garso masažą</a:t>
            </a:r>
            <a:r>
              <a:rPr lang="lt-LT" dirty="0" smtClean="0"/>
              <a:t>".</a:t>
            </a:r>
          </a:p>
          <a:p>
            <a:endParaRPr lang="lt-LT" dirty="0"/>
          </a:p>
          <a:p>
            <a:r>
              <a:rPr lang="lt-LT" dirty="0" smtClean="0"/>
              <a:t>Trukmė: </a:t>
            </a:r>
            <a:r>
              <a:rPr lang="en-US" dirty="0" smtClean="0"/>
              <a:t>1 val.</a:t>
            </a:r>
          </a:p>
          <a:p>
            <a:r>
              <a:rPr lang="en-US" dirty="0" err="1" smtClean="0"/>
              <a:t>Kaina</a:t>
            </a:r>
            <a:r>
              <a:rPr lang="en-US" dirty="0" smtClean="0"/>
              <a:t>: 15 Eur./</a:t>
            </a:r>
            <a:r>
              <a:rPr lang="en-US" dirty="0" err="1" smtClean="0"/>
              <a:t>asm</a:t>
            </a:r>
            <a:endParaRPr lang="lt-LT" dirty="0"/>
          </a:p>
          <a:p>
            <a:endParaRPr lang="lt-LT" dirty="0"/>
          </a:p>
        </p:txBody>
      </p:sp>
    </p:spTree>
    <p:extLst>
      <p:ext uri="{BB962C8B-B14F-4D97-AF65-F5344CB8AC3E}">
        <p14:creationId xmlns:p14="http://schemas.microsoft.com/office/powerpoint/2010/main" val="31425025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0507" y="1412776"/>
            <a:ext cx="3300984" cy="622936"/>
          </a:xfrm>
        </p:spPr>
        <p:txBody>
          <a:bodyPr>
            <a:normAutofit fontScale="90000"/>
          </a:bodyPr>
          <a:lstStyle/>
          <a:p>
            <a:r>
              <a:rPr lang="en-US" sz="1600" b="1" dirty="0" smtClean="0"/>
              <a:t>12. RA</a:t>
            </a:r>
            <a:r>
              <a:rPr lang="lt-LT" sz="1600" b="1" dirty="0" smtClean="0"/>
              <a:t>ŠYMO</a:t>
            </a:r>
            <a:r>
              <a:rPr lang="en-US" sz="1600" b="1" dirty="0" smtClean="0"/>
              <a:t> </a:t>
            </a:r>
            <a:r>
              <a:rPr lang="lt-LT" sz="1600" b="1" dirty="0" smtClean="0"/>
              <a:t> TERAPIJA</a:t>
            </a:r>
            <a:r>
              <a:rPr lang="en-US" sz="1600" b="1" dirty="0" smtClean="0"/>
              <a:t> (</a:t>
            </a:r>
            <a:r>
              <a:rPr lang="en-US" sz="1600" b="1" dirty="0" err="1" smtClean="0"/>
              <a:t>gali</a:t>
            </a:r>
            <a:r>
              <a:rPr lang="en-US" sz="1600" b="1" dirty="0" smtClean="0"/>
              <a:t> b</a:t>
            </a:r>
            <a:r>
              <a:rPr lang="lt-LT" sz="1600" b="1" dirty="0" err="1" smtClean="0"/>
              <a:t>ūt</a:t>
            </a:r>
            <a:r>
              <a:rPr lang="lt-LT" sz="1600" b="1" dirty="0" smtClean="0"/>
              <a:t> poezijos) gyvai arba </a:t>
            </a:r>
            <a:r>
              <a:rPr lang="lt-LT" sz="1600" b="1" dirty="0" err="1" smtClean="0"/>
              <a:t>online</a:t>
            </a:r>
            <a:r>
              <a:rPr lang="lt-LT" sz="1600" b="1" dirty="0" smtClean="0"/>
              <a:t> </a:t>
            </a:r>
            <a:r>
              <a:rPr lang="en-US" sz="1600" b="1" dirty="0" smtClean="0"/>
              <a:t>3 val.</a:t>
            </a:r>
            <a:endParaRPr lang="lt-LT" sz="1600" b="1" dirty="0"/>
          </a:p>
        </p:txBody>
      </p:sp>
      <p:sp>
        <p:nvSpPr>
          <p:cNvPr id="4" name="Text Placeholder 3"/>
          <p:cNvSpPr>
            <a:spLocks noGrp="1"/>
          </p:cNvSpPr>
          <p:nvPr>
            <p:ph type="body" sz="half" idx="2"/>
          </p:nvPr>
        </p:nvSpPr>
        <p:spPr>
          <a:xfrm>
            <a:off x="4734630" y="2132856"/>
            <a:ext cx="3300573" cy="3816424"/>
          </a:xfrm>
        </p:spPr>
        <p:txBody>
          <a:bodyPr>
            <a:noAutofit/>
          </a:bodyPr>
          <a:lstStyle/>
          <a:p>
            <a:pPr fontAlgn="base"/>
            <a:r>
              <a:rPr lang="en-US" sz="1200" dirty="0" smtClean="0"/>
              <a:t>Ra</a:t>
            </a:r>
            <a:r>
              <a:rPr lang="lt-LT" sz="1200" dirty="0" err="1" smtClean="0"/>
              <a:t>šymas</a:t>
            </a:r>
            <a:r>
              <a:rPr lang="lt-LT" sz="1200" dirty="0" smtClean="0"/>
              <a:t> – mokslinis tyrimais įrodyta, kad veikia, kaip terapija. Ranka rašydamas –žmogus, tarsi iškelia viską iš vidaus ir gali pamatyti iš šono.</a:t>
            </a:r>
          </a:p>
          <a:p>
            <a:pPr fontAlgn="base"/>
            <a:r>
              <a:rPr lang="lt-LT" sz="1200" dirty="0" smtClean="0"/>
              <a:t>Rašymas padeda suformuluoti ir išveikti sunkius dalykus, rasti naujus sprendimus, pastebėti savo mąstymo ar elgesio ypatumus. Tokiu būdu, žmogus ugdo labai svarbų </a:t>
            </a:r>
            <a:r>
              <a:rPr lang="lt-LT" sz="1200" dirty="0" err="1" smtClean="0"/>
              <a:t>savirefleksijos</a:t>
            </a:r>
            <a:r>
              <a:rPr lang="lt-LT" sz="1200" dirty="0" smtClean="0"/>
              <a:t> įgūdį, kuris padeda jam pačiam geriau suprasti save ir supantį pasaulį.</a:t>
            </a:r>
          </a:p>
          <a:p>
            <a:pPr fontAlgn="base"/>
            <a:r>
              <a:rPr lang="lt-LT" sz="1200" dirty="0" smtClean="0"/>
              <a:t>Rašoma bus tam tikra metodika, kuri leis žmogui pasakyti tai, ko </a:t>
            </a:r>
            <a:r>
              <a:rPr lang="lt-LT" sz="1200" dirty="0" err="1" smtClean="0"/>
              <a:t>jįs</a:t>
            </a:r>
            <a:r>
              <a:rPr lang="lt-LT" sz="1200" dirty="0" smtClean="0"/>
              <a:t> negali ar jam labai sunku išreikšti žodžiu. </a:t>
            </a:r>
          </a:p>
          <a:p>
            <a:pPr fontAlgn="base"/>
            <a:r>
              <a:rPr lang="lt-LT" sz="1200" dirty="0" smtClean="0"/>
              <a:t>Tai veiksminga priemonė atkurti arba sustiprinti ryšį su savimi, būti sau geranorišku</a:t>
            </a:r>
            <a:r>
              <a:rPr lang="lt-LT" sz="1200" dirty="0" smtClean="0"/>
              <a:t>.</a:t>
            </a:r>
            <a:endParaRPr lang="en-US" sz="1200" dirty="0" smtClean="0"/>
          </a:p>
          <a:p>
            <a:pPr fontAlgn="base"/>
            <a:r>
              <a:rPr lang="en-US" sz="1200" dirty="0" smtClean="0"/>
              <a:t>KAINA: 39 Eur./</a:t>
            </a:r>
            <a:r>
              <a:rPr lang="en-US" sz="1200" dirty="0" err="1" smtClean="0"/>
              <a:t>asm</a:t>
            </a:r>
            <a:r>
              <a:rPr lang="en-US" sz="1200" dirty="0" smtClean="0"/>
              <a:t>.</a:t>
            </a:r>
            <a:endParaRPr lang="lt-LT" sz="1200" dirty="0"/>
          </a:p>
        </p:txBody>
      </p:sp>
      <p:pic>
        <p:nvPicPr>
          <p:cNvPr id="11" name="Picture Placeholder 10"/>
          <p:cNvPicPr>
            <a:picLocks noGrp="1" noChangeAspect="1"/>
          </p:cNvPicPr>
          <p:nvPr>
            <p:ph type="pic" idx="1"/>
          </p:nvPr>
        </p:nvPicPr>
        <p:blipFill>
          <a:blip r:embed="rId2">
            <a:extLst>
              <a:ext uri="{28A0092B-C50C-407E-A947-70E740481C1C}">
                <a14:useLocalDpi xmlns:a14="http://schemas.microsoft.com/office/drawing/2010/main" val="0"/>
              </a:ext>
            </a:extLst>
          </a:blip>
          <a:srcRect l="19289" r="1928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0" name="AutoShape 4" descr="Quill And Scrol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Tree>
    <p:extLst>
      <p:ext uri="{BB962C8B-B14F-4D97-AF65-F5344CB8AC3E}">
        <p14:creationId xmlns:p14="http://schemas.microsoft.com/office/powerpoint/2010/main" val="2886464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4424" y="836712"/>
            <a:ext cx="3300984" cy="576064"/>
          </a:xfrm>
        </p:spPr>
        <p:txBody>
          <a:bodyPr>
            <a:normAutofit fontScale="90000"/>
          </a:bodyPr>
          <a:lstStyle/>
          <a:p>
            <a:r>
              <a:rPr lang="lt-LT" sz="1600" b="1" dirty="0" smtClean="0"/>
              <a:t>Svajonių </a:t>
            </a:r>
            <a:r>
              <a:rPr lang="lt-LT" sz="1600" b="1" dirty="0" smtClean="0"/>
              <a:t>žemėlpio kūrybinės </a:t>
            </a:r>
            <a:r>
              <a:rPr lang="lt-LT" sz="1600" b="1" dirty="0" smtClean="0"/>
              <a:t>dirbtuvės</a:t>
            </a:r>
            <a:r>
              <a:rPr lang="en-US" sz="1600" b="1" dirty="0" smtClean="0"/>
              <a:t> (</a:t>
            </a:r>
            <a:r>
              <a:rPr lang="en-US" sz="1600" b="1" dirty="0" err="1" smtClean="0"/>
              <a:t>gyvai</a:t>
            </a:r>
            <a:r>
              <a:rPr lang="en-US" sz="1600" b="1" dirty="0" smtClean="0"/>
              <a:t> 3 val.)</a:t>
            </a:r>
            <a:endParaRPr lang="lt-LT" sz="1600" b="1" dirty="0"/>
          </a:p>
        </p:txBody>
      </p:sp>
      <p:sp>
        <p:nvSpPr>
          <p:cNvPr id="4" name="Text Placeholder 3"/>
          <p:cNvSpPr>
            <a:spLocks noGrp="1"/>
          </p:cNvSpPr>
          <p:nvPr>
            <p:ph type="body" sz="half" idx="2"/>
          </p:nvPr>
        </p:nvSpPr>
        <p:spPr>
          <a:xfrm>
            <a:off x="4734630" y="1412776"/>
            <a:ext cx="3300573" cy="5040560"/>
          </a:xfrm>
        </p:spPr>
        <p:txBody>
          <a:bodyPr>
            <a:normAutofit fontScale="77500" lnSpcReduction="20000"/>
          </a:bodyPr>
          <a:lstStyle/>
          <a:p>
            <a:r>
              <a:rPr lang="lt-LT" dirty="0" smtClean="0"/>
              <a:t>Svajonių </a:t>
            </a:r>
            <a:r>
              <a:rPr lang="lt-LT" dirty="0"/>
              <a:t>žemėlapis – vienas iš sėkmingų žmonių instrumentų, kuris naudojamas kaip energetinis magnetas pritraukti norimus dalykus. Psichologai nustatė, kad vienas iš stipriausių žmogaus gebėjimų  yra vizualizacija. O kur nukreipiama energija, tas turi tendenciją realizuotis. Svajonės užkuria žmogaus vidinį variklį, suteikia jėgų ir energijos jų siekti, augti ir tobulėti.</a:t>
            </a:r>
          </a:p>
          <a:p>
            <a:r>
              <a:rPr lang="lt-LT" i="1" dirty="0"/>
              <a:t>Leisk sau patirti šį tikrą vidinį džiaugsmą – svajoti, norėti, tikėti. Pažadink savyje slypintį vaiką, išlaisvink jo norus ir leisk gyvenimui nustebinti tave!!!</a:t>
            </a:r>
            <a:endParaRPr lang="lt-LT" dirty="0"/>
          </a:p>
          <a:p>
            <a:r>
              <a:rPr lang="lt-LT" b="1" dirty="0"/>
              <a:t>Svajonių žemėlapio kūrybinių dirbtuvių nauda tau:</a:t>
            </a:r>
            <a:endParaRPr lang="lt-LT" dirty="0"/>
          </a:p>
          <a:p>
            <a:r>
              <a:rPr lang="en-GB" dirty="0" smtClean="0"/>
              <a:t>*</a:t>
            </a:r>
            <a:r>
              <a:rPr lang="lt-LT" dirty="0" smtClean="0"/>
              <a:t>Stabtelsi </a:t>
            </a:r>
            <a:r>
              <a:rPr lang="lt-LT" dirty="0"/>
              <a:t>ir skirsi kokybiško laiko sau;</a:t>
            </a:r>
          </a:p>
          <a:p>
            <a:r>
              <a:rPr lang="en-GB" dirty="0" smtClean="0"/>
              <a:t>*</a:t>
            </a:r>
            <a:r>
              <a:rPr lang="lt-LT" dirty="0" smtClean="0"/>
              <a:t>Koncentruosiesi </a:t>
            </a:r>
            <a:r>
              <a:rPr lang="lt-LT" dirty="0"/>
              <a:t>tik į savo norus ir troškimus;</a:t>
            </a:r>
          </a:p>
          <a:p>
            <a:r>
              <a:rPr lang="en-GB" dirty="0" smtClean="0"/>
              <a:t>*</a:t>
            </a:r>
            <a:r>
              <a:rPr lang="lt-LT" dirty="0" smtClean="0"/>
              <a:t>Labiau </a:t>
            </a:r>
            <a:r>
              <a:rPr lang="lt-LT" dirty="0"/>
              <a:t>pažinsi save;</a:t>
            </a:r>
          </a:p>
          <a:p>
            <a:r>
              <a:rPr lang="en-GB" dirty="0" smtClean="0"/>
              <a:t>*</a:t>
            </a:r>
            <a:r>
              <a:rPr lang="lt-LT" dirty="0" smtClean="0"/>
              <a:t>Susikursi </a:t>
            </a:r>
            <a:r>
              <a:rPr lang="lt-LT" dirty="0"/>
              <a:t>darbui su svajonėmis ir tikslais metodą – savo individualų svajonių žemėlapį;</a:t>
            </a:r>
          </a:p>
          <a:p>
            <a:r>
              <a:rPr lang="en-GB" dirty="0" smtClean="0"/>
              <a:t>*</a:t>
            </a:r>
            <a:r>
              <a:rPr lang="lt-LT" dirty="0" smtClean="0"/>
              <a:t>Gausi </a:t>
            </a:r>
            <a:r>
              <a:rPr lang="lt-LT" dirty="0"/>
              <a:t>vidinės motyvacijos ir entuziasmo;</a:t>
            </a:r>
          </a:p>
          <a:p>
            <a:r>
              <a:rPr lang="en-GB" dirty="0" smtClean="0"/>
              <a:t>*</a:t>
            </a:r>
            <a:r>
              <a:rPr lang="lt-LT" dirty="0" smtClean="0"/>
              <a:t>Išsigryninsi </a:t>
            </a:r>
            <a:r>
              <a:rPr lang="lt-LT" dirty="0"/>
              <a:t>savo vertybes ir šių metų preoritetus;</a:t>
            </a:r>
          </a:p>
          <a:p>
            <a:r>
              <a:rPr lang="en-GB" dirty="0" smtClean="0"/>
              <a:t>*</a:t>
            </a:r>
            <a:r>
              <a:rPr lang="lt-LT" dirty="0" smtClean="0"/>
              <a:t>Patirsi </a:t>
            </a:r>
            <a:r>
              <a:rPr lang="lt-LT" dirty="0"/>
              <a:t>palaikančios bendrystės jausmą;</a:t>
            </a:r>
          </a:p>
          <a:p>
            <a:r>
              <a:rPr lang="en-GB" dirty="0" smtClean="0"/>
              <a:t>*</a:t>
            </a:r>
            <a:r>
              <a:rPr lang="lt-LT" dirty="0" smtClean="0"/>
              <a:t>Gausi </a:t>
            </a:r>
            <a:r>
              <a:rPr lang="lt-LT" dirty="0"/>
              <a:t>atmintinę, kaip su svajonių žemėlapiu dirbti ištisus metus</a:t>
            </a:r>
            <a:r>
              <a:rPr lang="lt-LT" dirty="0" smtClean="0"/>
              <a:t>.</a:t>
            </a:r>
            <a:endParaRPr lang="en-US" dirty="0" smtClean="0"/>
          </a:p>
          <a:p>
            <a:r>
              <a:rPr lang="en-US" dirty="0" err="1" smtClean="0"/>
              <a:t>Kaina</a:t>
            </a:r>
            <a:r>
              <a:rPr lang="en-US" dirty="0" smtClean="0"/>
              <a:t>: 39 </a:t>
            </a:r>
            <a:r>
              <a:rPr lang="en-US" dirty="0" err="1" smtClean="0"/>
              <a:t>eur</a:t>
            </a:r>
            <a:r>
              <a:rPr lang="en-US" dirty="0" smtClean="0"/>
              <a:t>/</a:t>
            </a:r>
            <a:r>
              <a:rPr lang="en-US" dirty="0" err="1" smtClean="0"/>
              <a:t>asm</a:t>
            </a:r>
            <a:r>
              <a:rPr lang="en-US" dirty="0" smtClean="0"/>
              <a:t>.</a:t>
            </a:r>
            <a:endParaRPr lang="en-US" dirty="0" smtClean="0"/>
          </a:p>
          <a:p>
            <a:endParaRPr lang="lt-LT" dirty="0"/>
          </a:p>
          <a:p>
            <a:endParaRPr lang="lt-LT"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9056" r="9056"/>
          <a:stretch>
            <a:fillRect/>
          </a:stretch>
        </p:blipFill>
        <p:spPr/>
      </p:pic>
    </p:spTree>
    <p:extLst>
      <p:ext uri="{BB962C8B-B14F-4D97-AF65-F5344CB8AC3E}">
        <p14:creationId xmlns:p14="http://schemas.microsoft.com/office/powerpoint/2010/main" val="3856166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4008" y="692696"/>
            <a:ext cx="3300984" cy="504056"/>
          </a:xfrm>
        </p:spPr>
        <p:txBody>
          <a:bodyPr>
            <a:normAutofit fontScale="90000"/>
          </a:bodyPr>
          <a:lstStyle/>
          <a:p>
            <a:r>
              <a:rPr lang="en-US" sz="1600" b="1" dirty="0" smtClean="0"/>
              <a:t>SAKRALINIS UGNIES VAKARAS SU SOJ</a:t>
            </a:r>
            <a:r>
              <a:rPr lang="lt-LT" sz="1600" b="1" dirty="0" smtClean="0"/>
              <a:t>Ų ŽVAKIŲ LIEJIMU ( gyvai)</a:t>
            </a:r>
            <a:endParaRPr lang="lt-LT" sz="1600" b="1" dirty="0"/>
          </a:p>
        </p:txBody>
      </p:sp>
      <p:sp>
        <p:nvSpPr>
          <p:cNvPr id="4" name="Text Placeholder 3"/>
          <p:cNvSpPr>
            <a:spLocks noGrp="1"/>
          </p:cNvSpPr>
          <p:nvPr>
            <p:ph type="body" sz="half" idx="2"/>
          </p:nvPr>
        </p:nvSpPr>
        <p:spPr>
          <a:xfrm>
            <a:off x="4716016" y="1196753"/>
            <a:ext cx="3384375" cy="3528392"/>
          </a:xfrm>
        </p:spPr>
        <p:txBody>
          <a:bodyPr>
            <a:noAutofit/>
          </a:bodyPr>
          <a:lstStyle/>
          <a:p>
            <a:r>
              <a:rPr lang="lt-LT" sz="1200" dirty="0"/>
              <a:t>Ugnis nuo mūsų protėvių laikų turėjo sakralinę reikšmę. Ji buvo gerbiama, šventinama. Ji mus maitina, šildo, suburia prie laužo, židinio.</a:t>
            </a:r>
          </a:p>
          <a:p>
            <a:r>
              <a:rPr lang="lt-LT" sz="1200" dirty="0"/>
              <a:t> Vidinė ugnis reikalinga mūsų kūrybai, išreikšti save. Todėl ją reikia nuolat kurstyti ir puoselėti.</a:t>
            </a:r>
          </a:p>
          <a:p>
            <a:r>
              <a:rPr lang="lt-LT" sz="1200" dirty="0"/>
              <a:t>Tačiau ugnis gali ne tik šildyti, bet ir deginti, naikinti, nevaldomai liepsnoti, nuo kurios norisi trauktis kuo toliau. </a:t>
            </a:r>
          </a:p>
          <a:p>
            <a:r>
              <a:rPr lang="lt-LT" sz="1200" dirty="0"/>
              <a:t>Ugnis viena iš keturių gamtos stichijų, kuri reiškiasi ir žmoguje.  Ugnies stichija moteryje traukia tarsi magnetas, vilioja savo paslaptingumu, ji mėgaujasi savimi tokia kokia yra. Tačiau ugnies stichija gali būti nevaldoma ir nuo tokios moters,  norisi trauktis, laikyti atstumą ir dažnai ji  ne visada tai suvokdama degina savo karščiu artimuosius, aplinkinius.  Ji kunkuliuoja kaip ugnikalnis ir liejasi lava, o po to pati kenčia nuo savo nevaldomos ugnies... Kaip rasti balansą</a:t>
            </a:r>
            <a:r>
              <a:rPr lang="lt-LT" sz="1200" dirty="0" smtClean="0"/>
              <a:t>?</a:t>
            </a:r>
          </a:p>
          <a:p>
            <a:r>
              <a:rPr lang="lt-LT" sz="1200" dirty="0" smtClean="0"/>
              <a:t>Dalyviai kiekvienas susikurs po žvakę ir atliks sąmoningumo praktikas.</a:t>
            </a:r>
          </a:p>
          <a:p>
            <a:r>
              <a:rPr lang="lt-LT" sz="1200" dirty="0" smtClean="0"/>
              <a:t> KAINA: </a:t>
            </a:r>
            <a:r>
              <a:rPr lang="en-US" sz="1200" dirty="0" smtClean="0"/>
              <a:t>45  </a:t>
            </a:r>
            <a:r>
              <a:rPr lang="en-US" sz="1200" dirty="0" err="1" smtClean="0"/>
              <a:t>Eur</a:t>
            </a:r>
            <a:r>
              <a:rPr lang="en-US" sz="1200" dirty="0" smtClean="0"/>
              <a:t>/</a:t>
            </a:r>
            <a:r>
              <a:rPr lang="en-US" sz="1200" dirty="0" err="1" smtClean="0"/>
              <a:t>asm</a:t>
            </a:r>
            <a:r>
              <a:rPr lang="en-US" sz="1200" dirty="0" smtClean="0"/>
              <a:t>. ( </a:t>
            </a:r>
            <a:r>
              <a:rPr lang="en-US" sz="1200" dirty="0" err="1" smtClean="0"/>
              <a:t>trukm</a:t>
            </a:r>
            <a:r>
              <a:rPr lang="lt-LT" sz="1200" dirty="0" smtClean="0"/>
              <a:t>ė </a:t>
            </a:r>
            <a:r>
              <a:rPr lang="en-US" sz="1200" dirty="0" err="1" smtClean="0"/>
              <a:t>apie</a:t>
            </a:r>
            <a:r>
              <a:rPr lang="en-US" sz="1200" dirty="0" smtClean="0"/>
              <a:t> 3 val. </a:t>
            </a:r>
            <a:r>
              <a:rPr lang="lt-LT" sz="1200" dirty="0" err="1"/>
              <a:t>p</a:t>
            </a:r>
            <a:r>
              <a:rPr lang="en-US" sz="1200" dirty="0" err="1" smtClean="0"/>
              <a:t>riklausomai</a:t>
            </a:r>
            <a:r>
              <a:rPr lang="en-US" sz="1200" dirty="0" smtClean="0"/>
              <a:t> </a:t>
            </a:r>
            <a:r>
              <a:rPr lang="en-US" sz="1200" dirty="0" err="1" smtClean="0"/>
              <a:t>nuo</a:t>
            </a:r>
            <a:r>
              <a:rPr lang="en-US" sz="1200" dirty="0" smtClean="0"/>
              <a:t> </a:t>
            </a:r>
            <a:r>
              <a:rPr lang="en-US" sz="1200" dirty="0" err="1" smtClean="0"/>
              <a:t>dalyvi</a:t>
            </a:r>
            <a:r>
              <a:rPr lang="lt-LT" sz="1200" dirty="0" smtClean="0"/>
              <a:t>ų skaičiaus)</a:t>
            </a:r>
            <a:endParaRPr lang="lt-LT" sz="1200" dirty="0"/>
          </a:p>
        </p:txBody>
      </p:sp>
      <p:pic>
        <p:nvPicPr>
          <p:cNvPr id="5" name="Paveikslėlio vietos rezervavimo ženklas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6683" r="6683"/>
          <a:stretch>
            <a:fillRect/>
          </a:stretch>
        </p:blipFill>
        <p:spPr/>
      </p:pic>
    </p:spTree>
    <p:extLst>
      <p:ext uri="{BB962C8B-B14F-4D97-AF65-F5344CB8AC3E}">
        <p14:creationId xmlns:p14="http://schemas.microsoft.com/office/powerpoint/2010/main" val="2924488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2212" y="944725"/>
            <a:ext cx="3300984" cy="504056"/>
          </a:xfrm>
        </p:spPr>
        <p:txBody>
          <a:bodyPr>
            <a:normAutofit fontScale="90000"/>
          </a:bodyPr>
          <a:lstStyle/>
          <a:p>
            <a:r>
              <a:rPr lang="lt-LT" sz="1600" b="1" dirty="0" smtClean="0"/>
              <a:t>DĖKINGUMAS IR PSICHOLOGINĖ GEROVĖ (praktinis seminaras </a:t>
            </a:r>
            <a:r>
              <a:rPr lang="lt-LT" sz="1600" b="1" dirty="0" err="1" smtClean="0"/>
              <a:t>online</a:t>
            </a:r>
            <a:r>
              <a:rPr lang="lt-LT" sz="1600" b="1" dirty="0" smtClean="0"/>
              <a:t> arba gyvai)</a:t>
            </a:r>
            <a:endParaRPr lang="lt-LT" sz="1600" b="1" dirty="0"/>
          </a:p>
        </p:txBody>
      </p:sp>
      <p:sp>
        <p:nvSpPr>
          <p:cNvPr id="4" name="Text Placeholder 3"/>
          <p:cNvSpPr>
            <a:spLocks noGrp="1"/>
          </p:cNvSpPr>
          <p:nvPr>
            <p:ph type="body" sz="half" idx="2"/>
          </p:nvPr>
        </p:nvSpPr>
        <p:spPr>
          <a:xfrm>
            <a:off x="4712212" y="1495606"/>
            <a:ext cx="3384375" cy="4093633"/>
          </a:xfrm>
        </p:spPr>
        <p:txBody>
          <a:bodyPr>
            <a:noAutofit/>
          </a:bodyPr>
          <a:lstStyle/>
          <a:p>
            <a:r>
              <a:rPr lang="lt-LT" sz="1200" dirty="0" smtClean="0"/>
              <a:t>Dėkingumas ne prigimtinis, bet ugdomas įgūdis. Mokslininkai nustatė, kad žmogus praktikuodamas dėkingumą tampa </a:t>
            </a:r>
            <a:r>
              <a:rPr lang="en-US" sz="1200" dirty="0" smtClean="0"/>
              <a:t>25% </a:t>
            </a:r>
            <a:r>
              <a:rPr lang="en-US" sz="1200" dirty="0" err="1" smtClean="0"/>
              <a:t>laimingesnis</a:t>
            </a:r>
            <a:r>
              <a:rPr lang="en-US" sz="1200" dirty="0" smtClean="0"/>
              <a:t>.</a:t>
            </a:r>
          </a:p>
          <a:p>
            <a:r>
              <a:rPr lang="en-US" sz="1200" dirty="0" err="1" smtClean="0"/>
              <a:t>Kam</a:t>
            </a:r>
            <a:r>
              <a:rPr lang="en-US" sz="1200" dirty="0" smtClean="0"/>
              <a:t>, </a:t>
            </a:r>
            <a:r>
              <a:rPr lang="en-US" sz="1200" dirty="0" err="1" smtClean="0"/>
              <a:t>kada</a:t>
            </a:r>
            <a:r>
              <a:rPr lang="en-US" sz="1200" dirty="0" smtClean="0"/>
              <a:t> </a:t>
            </a:r>
            <a:r>
              <a:rPr lang="en-US" sz="1200" dirty="0" err="1" smtClean="0"/>
              <a:t>ir</a:t>
            </a:r>
            <a:r>
              <a:rPr lang="en-US" sz="1200" dirty="0" smtClean="0"/>
              <a:t> </a:t>
            </a:r>
            <a:r>
              <a:rPr lang="en-US" sz="1200" dirty="0" err="1" smtClean="0"/>
              <a:t>kaip</a:t>
            </a:r>
            <a:r>
              <a:rPr lang="en-US" sz="1200" dirty="0" smtClean="0"/>
              <a:t> d</a:t>
            </a:r>
            <a:r>
              <a:rPr lang="lt-LT" sz="1200" dirty="0" err="1" smtClean="0"/>
              <a:t>ėkoti</a:t>
            </a:r>
            <a:r>
              <a:rPr lang="lt-LT" sz="1200" dirty="0" smtClean="0"/>
              <a:t>?</a:t>
            </a:r>
          </a:p>
          <a:p>
            <a:r>
              <a:rPr lang="lt-LT" sz="1200" dirty="0" smtClean="0"/>
              <a:t>Ką sako tyrimai apie dėkingumo praktikų naudą emocinei savijautai, darbingumui, santykiams?</a:t>
            </a:r>
          </a:p>
          <a:p>
            <a:r>
              <a:rPr lang="lt-LT" sz="1200" dirty="0" smtClean="0"/>
              <a:t>Žmonės praktikuodami dėkingumą yra žymiai atsparesni stresui, pozityvesni, linkę labiau padėti kitiems, yra labiau prisitaikantys prie nuolatinių pokyčių.</a:t>
            </a:r>
          </a:p>
          <a:p>
            <a:r>
              <a:rPr lang="lt-LT" sz="1200" dirty="0" smtClean="0"/>
              <a:t>Išbandysime daugybę dėkingumo praktikų ir įsitikinsite patys, kad stebuklai slypi paprastuose dalykuose.</a:t>
            </a:r>
          </a:p>
          <a:p>
            <a:endParaRPr lang="lt-LT" sz="1200" dirty="0"/>
          </a:p>
          <a:p>
            <a:r>
              <a:rPr lang="en-US" sz="1200" dirty="0" err="1" smtClean="0"/>
              <a:t>Trukm</a:t>
            </a:r>
            <a:r>
              <a:rPr lang="lt-LT" sz="1200" dirty="0" smtClean="0"/>
              <a:t>ė: </a:t>
            </a:r>
            <a:r>
              <a:rPr lang="en-US" sz="1200" dirty="0" smtClean="0"/>
              <a:t>2-2,5 val. </a:t>
            </a:r>
          </a:p>
          <a:p>
            <a:r>
              <a:rPr lang="en-US" sz="1200" dirty="0" err="1" smtClean="0"/>
              <a:t>Kaina</a:t>
            </a:r>
            <a:r>
              <a:rPr lang="en-US" sz="1200" dirty="0" smtClean="0"/>
              <a:t>: 25 Eur./</a:t>
            </a:r>
            <a:r>
              <a:rPr lang="en-US" sz="1200" dirty="0" err="1" smtClean="0"/>
              <a:t>asm</a:t>
            </a:r>
            <a:r>
              <a:rPr lang="en-US" sz="1200" dirty="0" smtClean="0"/>
              <a:t>.</a:t>
            </a:r>
            <a:endParaRPr lang="lt-LT" sz="1200" dirty="0" smtClean="0"/>
          </a:p>
        </p:txBody>
      </p:sp>
      <p:pic>
        <p:nvPicPr>
          <p:cNvPr id="6" name="Paveikslėlio vietos rezervavimo ženklas 5"/>
          <p:cNvPicPr>
            <a:picLocks noGrp="1" noChangeAspect="1"/>
          </p:cNvPicPr>
          <p:nvPr>
            <p:ph type="pic" idx="1"/>
          </p:nvPr>
        </p:nvPicPr>
        <p:blipFill>
          <a:blip r:embed="rId3">
            <a:extLst>
              <a:ext uri="{28A0092B-C50C-407E-A947-70E740481C1C}">
                <a14:useLocalDpi xmlns:a14="http://schemas.microsoft.com/office/drawing/2010/main" val="0"/>
              </a:ext>
            </a:extLst>
          </a:blip>
          <a:srcRect l="29492" r="29492"/>
          <a:stretch>
            <a:fillRect/>
          </a:stretch>
        </p:blipFill>
        <p:spPr/>
      </p:pic>
    </p:spTree>
    <p:extLst>
      <p:ext uri="{BB962C8B-B14F-4D97-AF65-F5344CB8AC3E}">
        <p14:creationId xmlns:p14="http://schemas.microsoft.com/office/powerpoint/2010/main" val="3241275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2212" y="944725"/>
            <a:ext cx="3300984" cy="504056"/>
          </a:xfrm>
        </p:spPr>
        <p:txBody>
          <a:bodyPr>
            <a:normAutofit fontScale="90000"/>
          </a:bodyPr>
          <a:lstStyle/>
          <a:p>
            <a:r>
              <a:rPr lang="lt-LT" sz="1600" b="1" dirty="0" smtClean="0"/>
              <a:t>KAIP ELGTIS EKSTREMALIOMIS SĄLYGOMIS?</a:t>
            </a:r>
            <a:endParaRPr lang="lt-LT" sz="1600" b="1" dirty="0"/>
          </a:p>
        </p:txBody>
      </p:sp>
      <p:sp>
        <p:nvSpPr>
          <p:cNvPr id="4" name="Text Placeholder 3"/>
          <p:cNvSpPr>
            <a:spLocks noGrp="1"/>
          </p:cNvSpPr>
          <p:nvPr>
            <p:ph type="body" sz="half" idx="2"/>
          </p:nvPr>
        </p:nvSpPr>
        <p:spPr>
          <a:xfrm>
            <a:off x="4712212" y="1495607"/>
            <a:ext cx="3384375" cy="2797489"/>
          </a:xfrm>
        </p:spPr>
        <p:txBody>
          <a:bodyPr>
            <a:noAutofit/>
          </a:bodyPr>
          <a:lstStyle/>
          <a:p>
            <a:r>
              <a:rPr lang="lt-LT" sz="1400" dirty="0"/>
              <a:t>Tai </a:t>
            </a:r>
            <a:r>
              <a:rPr lang="lt-LT" sz="1400" dirty="0" err="1"/>
              <a:t>atraktyvi</a:t>
            </a:r>
            <a:r>
              <a:rPr lang="lt-LT" sz="1400" dirty="0"/>
              <a:t> patriotinė edukacija, skirta visiems, tiek suaugusiems, tiek vaikams.</a:t>
            </a:r>
          </a:p>
          <a:p>
            <a:r>
              <a:rPr lang="lt-LT" sz="1400" dirty="0"/>
              <a:t>Joje savo 22m. asmenine patirtimi Lietuvos kariuomenėje dalinasi buvęs vėliavnešys, mano vyras.</a:t>
            </a:r>
          </a:p>
          <a:p>
            <a:r>
              <a:rPr lang="lt-LT" sz="1400" dirty="0"/>
              <a:t>Dvi NATO misijos Afganistane, kario kasdienybė iš arti, kas jo 30 kg sveriančioje kuprinėje ir kaip elgtis ekstremaliomis sąlygomis patiems?</a:t>
            </a:r>
          </a:p>
          <a:p>
            <a:r>
              <a:rPr lang="lt-LT" sz="1400" dirty="0"/>
              <a:t>Įspūdingos nuotraukos, kario atributika ir įkvėpimas vienybei, stiprybei ir patriotizmui kasdienybėje!!!</a:t>
            </a:r>
          </a:p>
          <a:p>
            <a:endParaRPr lang="lt-LT" sz="1200" dirty="0"/>
          </a:p>
          <a:p>
            <a:r>
              <a:rPr lang="en-US" sz="1200" dirty="0" err="1" smtClean="0"/>
              <a:t>Trukm</a:t>
            </a:r>
            <a:r>
              <a:rPr lang="lt-LT" sz="1200" dirty="0" smtClean="0"/>
              <a:t>ė: </a:t>
            </a:r>
            <a:r>
              <a:rPr lang="en-US" sz="1200" dirty="0" smtClean="0"/>
              <a:t>1,5 val. </a:t>
            </a:r>
          </a:p>
          <a:p>
            <a:r>
              <a:rPr lang="en-US" sz="1200" dirty="0" err="1" smtClean="0"/>
              <a:t>Kaina</a:t>
            </a:r>
            <a:r>
              <a:rPr lang="en-US" sz="1200" dirty="0" smtClean="0"/>
              <a:t>: 25 Eur./</a:t>
            </a:r>
            <a:r>
              <a:rPr lang="en-US" sz="1200" dirty="0" err="1" smtClean="0"/>
              <a:t>asm</a:t>
            </a:r>
            <a:r>
              <a:rPr lang="en-US" sz="1200" dirty="0" smtClean="0"/>
              <a:t>.</a:t>
            </a:r>
            <a:endParaRPr lang="lt-LT" sz="1200" dirty="0" smtClean="0"/>
          </a:p>
        </p:txBody>
      </p:sp>
      <p:pic>
        <p:nvPicPr>
          <p:cNvPr id="5" name="Paveikslėlio vietos rezervavimo ženklas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9052" r="9052"/>
          <a:stretch>
            <a:fillRect/>
          </a:stretch>
        </p:blipFill>
        <p:spPr/>
      </p:pic>
    </p:spTree>
    <p:extLst>
      <p:ext uri="{BB962C8B-B14F-4D97-AF65-F5344CB8AC3E}">
        <p14:creationId xmlns:p14="http://schemas.microsoft.com/office/powerpoint/2010/main" val="569210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2348880"/>
            <a:ext cx="3313355" cy="2061756"/>
          </a:xfrm>
        </p:spPr>
        <p:txBody>
          <a:bodyPr>
            <a:noAutofit/>
          </a:bodyPr>
          <a:lstStyle/>
          <a:p>
            <a:pPr algn="ctr"/>
            <a:r>
              <a:rPr lang="lt-LT" sz="2400" dirty="0" smtClean="0"/>
              <a:t>Jeigu skaitote šią skaidrę, aš jums nuoširdžiai dėkoju už savo skirtą laiką</a:t>
            </a:r>
            <a:r>
              <a:rPr lang="en-GB" sz="2400" dirty="0" smtClean="0"/>
              <a:t> </a:t>
            </a:r>
            <a:r>
              <a:rPr lang="lt-LT" sz="2400" dirty="0" smtClean="0"/>
              <a:t>paskaityti iki galo</a:t>
            </a:r>
            <a:r>
              <a:rPr lang="en-GB" sz="2400" dirty="0" smtClean="0"/>
              <a:t>!</a:t>
            </a:r>
            <a:endParaRPr lang="lt-LT" sz="2400" dirty="0"/>
          </a:p>
        </p:txBody>
      </p:sp>
      <p:sp>
        <p:nvSpPr>
          <p:cNvPr id="3" name="Subtitle 2"/>
          <p:cNvSpPr>
            <a:spLocks noGrp="1"/>
          </p:cNvSpPr>
          <p:nvPr>
            <p:ph type="subTitle" idx="1"/>
          </p:nvPr>
        </p:nvSpPr>
        <p:spPr>
          <a:xfrm>
            <a:off x="4733365" y="4421080"/>
            <a:ext cx="3309803" cy="1600208"/>
          </a:xfrm>
        </p:spPr>
        <p:txBody>
          <a:bodyPr>
            <a:normAutofit/>
          </a:bodyPr>
          <a:lstStyle/>
          <a:p>
            <a:pPr algn="ctr"/>
            <a:r>
              <a:rPr lang="lt-LT" dirty="0" smtClean="0"/>
              <a:t>Ir labai būsiu dėkinga, jei mano skirtas laikas subrandinti šį pasiūlymą gautų </a:t>
            </a:r>
            <a:r>
              <a:rPr lang="lt-LT" b="1" dirty="0" smtClean="0"/>
              <a:t>jūsų grįžtamąjį ryšį</a:t>
            </a:r>
            <a:r>
              <a:rPr lang="lt-LT" dirty="0" smtClean="0"/>
              <a:t>, ką apie jį manote?</a:t>
            </a:r>
            <a:endParaRPr lang="lt-LT" dirty="0" smtClean="0">
              <a:sym typeface="Wingdings" panose="05000000000000000000" pitchFamily="2" charset="2"/>
            </a:endParaRPr>
          </a:p>
        </p:txBody>
      </p:sp>
    </p:spTree>
    <p:extLst>
      <p:ext uri="{BB962C8B-B14F-4D97-AF65-F5344CB8AC3E}">
        <p14:creationId xmlns:p14="http://schemas.microsoft.com/office/powerpoint/2010/main" val="3554019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lt-LT" sz="2400" dirty="0" smtClean="0"/>
              <a:t>Jungtinės pajėgos gali daugiau</a:t>
            </a:r>
            <a:r>
              <a:rPr lang="en-GB" sz="2400" dirty="0" smtClean="0"/>
              <a:t>!</a:t>
            </a:r>
            <a:endParaRPr lang="lt-LT" sz="2400" dirty="0"/>
          </a:p>
        </p:txBody>
      </p:sp>
      <p:sp>
        <p:nvSpPr>
          <p:cNvPr id="3" name="Subtitle 2"/>
          <p:cNvSpPr>
            <a:spLocks noGrp="1"/>
          </p:cNvSpPr>
          <p:nvPr>
            <p:ph type="subTitle" idx="1"/>
          </p:nvPr>
        </p:nvSpPr>
        <p:spPr>
          <a:xfrm>
            <a:off x="4716016" y="4581128"/>
            <a:ext cx="3367027" cy="1296144"/>
          </a:xfrm>
        </p:spPr>
        <p:txBody>
          <a:bodyPr>
            <a:normAutofit fontScale="92500" lnSpcReduction="20000"/>
          </a:bodyPr>
          <a:lstStyle/>
          <a:p>
            <a:r>
              <a:rPr lang="en-GB" sz="1600" dirty="0" smtClean="0"/>
              <a:t>KRISTINA DOROF</a:t>
            </a:r>
            <a:r>
              <a:rPr lang="lt-LT" sz="1600" dirty="0" smtClean="0"/>
              <a:t>ĖJĖ</a:t>
            </a:r>
            <a:endParaRPr lang="en-US" sz="1600" dirty="0" smtClean="0"/>
          </a:p>
          <a:p>
            <a:r>
              <a:rPr lang="en-US" sz="1600" dirty="0" err="1" smtClean="0"/>
              <a:t>Saviugdos</a:t>
            </a:r>
            <a:r>
              <a:rPr lang="en-US" sz="1600" dirty="0" smtClean="0"/>
              <a:t> </a:t>
            </a:r>
            <a:r>
              <a:rPr lang="en-US" sz="1600" dirty="0" err="1" smtClean="0"/>
              <a:t>ir</a:t>
            </a:r>
            <a:r>
              <a:rPr lang="en-US" sz="1600" dirty="0" smtClean="0"/>
              <a:t> mindfulness </a:t>
            </a:r>
            <a:r>
              <a:rPr lang="en-US" sz="1600" dirty="0" err="1" smtClean="0"/>
              <a:t>trener</a:t>
            </a:r>
            <a:r>
              <a:rPr lang="lt-LT" sz="1600" dirty="0" smtClean="0"/>
              <a:t>ė</a:t>
            </a:r>
            <a:endParaRPr lang="lt-LT" sz="1600" dirty="0" smtClean="0"/>
          </a:p>
          <a:p>
            <a:r>
              <a:rPr lang="lt-LT" sz="1600" dirty="0" smtClean="0"/>
              <a:t>Tel. </a:t>
            </a:r>
            <a:r>
              <a:rPr lang="en-GB" sz="1600" dirty="0" smtClean="0"/>
              <a:t>861635665</a:t>
            </a:r>
          </a:p>
          <a:p>
            <a:r>
              <a:rPr lang="en-GB" sz="1600" dirty="0" smtClean="0">
                <a:hlinkClick r:id="rId2"/>
              </a:rPr>
              <a:t>El.p.kristina.dorofeje@gmail.com</a:t>
            </a:r>
            <a:endParaRPr lang="lt-LT" sz="1600" dirty="0" smtClean="0"/>
          </a:p>
          <a:p>
            <a:pPr algn="ctr"/>
            <a:r>
              <a:rPr lang="lt-LT" sz="1600" b="1" dirty="0" smtClean="0"/>
              <a:t>NUOŠIRDŽIAI </a:t>
            </a:r>
            <a:r>
              <a:rPr lang="lt-LT" sz="1600" b="1" dirty="0" smtClean="0">
                <a:sym typeface="Wingdings" panose="05000000000000000000" pitchFamily="2" charset="2"/>
              </a:rPr>
              <a:t></a:t>
            </a:r>
            <a:endParaRPr lang="en-GB" sz="1600" b="1" dirty="0"/>
          </a:p>
          <a:p>
            <a:endParaRPr lang="lt-LT" sz="1600" dirty="0"/>
          </a:p>
        </p:txBody>
      </p:sp>
    </p:spTree>
    <p:extLst>
      <p:ext uri="{BB962C8B-B14F-4D97-AF65-F5344CB8AC3E}">
        <p14:creationId xmlns:p14="http://schemas.microsoft.com/office/powerpoint/2010/main" val="3776923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902</TotalTime>
  <Words>2501</Words>
  <Application>Microsoft Office PowerPoint</Application>
  <PresentationFormat>Demonstracija ekrane (4:3)</PresentationFormat>
  <Paragraphs>190</Paragraphs>
  <Slides>28</Slides>
  <Notes>3</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28</vt:i4>
      </vt:variant>
    </vt:vector>
  </HeadingPairs>
  <TitlesOfParts>
    <vt:vector size="33" baseType="lpstr">
      <vt:lpstr>Calibri</vt:lpstr>
      <vt:lpstr>Century Gothic</vt:lpstr>
      <vt:lpstr>Wingdings</vt:lpstr>
      <vt:lpstr>Wingdings 2</vt:lpstr>
      <vt:lpstr>Austin</vt:lpstr>
      <vt:lpstr> P A S I Ū L Y M A S PSICHOLOGINEI IR FIZINEI SVEIKATAI GERINTI </vt:lpstr>
      <vt:lpstr>Kristina Dorofėjė</vt:lpstr>
      <vt:lpstr> Dėmesingų judesių joga</vt:lpstr>
      <vt:lpstr>KŪNAS- kaip emocijų reguliavimo priemonė (praktinis seminaras)</vt:lpstr>
      <vt:lpstr>Miško maudynės (gyvai)</vt:lpstr>
      <vt:lpstr>Terapinis žygis “4 stichijos” (gyvai)</vt:lpstr>
      <vt:lpstr>Kai būti psichologiškai atsparesniam šiandieniams iššūkiams? (Praktinis seminaras gyvai ir online) </vt:lpstr>
      <vt:lpstr>Kaip panaudoti įsisąmoninimo (mindfulness) galimybes gyventi lengviau ir išmintingiau? Praktinis seminaras gyvai ir online </vt:lpstr>
      <vt:lpstr>„PowerPoint“ pateiktis</vt:lpstr>
      <vt:lpstr>Mindfulness (dėmesingos įsisąmoninimo) praktikų diena (gyvai ir online)</vt:lpstr>
      <vt:lpstr>8 savaičių SERTIFIKUOTA nerimo ir streso reguliavimo programa (gyvai ir online) </vt:lpstr>
      <vt:lpstr>TERAPINIS RETRYTAS “Lengvumas ir ramuma”  3 d.(gyvai)</vt:lpstr>
      <vt:lpstr>STOVYKLA: AŠ SAU RŪPIU  (3d. Gyvai)</vt:lpstr>
      <vt:lpstr>Terapinė stovykla „Pažink savo kūną –atverk galimybes gyvenimui“ 3 d. (gyvai)</vt:lpstr>
      <vt:lpstr>„PowerPoint“ pateiktis</vt:lpstr>
      <vt:lpstr>Kūrybinės raiškos taikymas pasirūpinimui savimi (stovykla arba dirbtuvės nuo 3 iki 5 val.)</vt:lpstr>
      <vt:lpstr>Itin stiprių emocijų valdymas (kaip išreikšti pyktį) praktinis seminaras 3 val. online arba gyvai</vt:lpstr>
      <vt:lpstr>Motyvaciniai mokymai 3 val. (online arba gyvai)</vt:lpstr>
      <vt:lpstr>Tu ir tavo santykių darna (DISC metodas) 3 val. Gyvai </vt:lpstr>
      <vt:lpstr>Sąmoningas valgymas )seminaras arba 8 savaičių terapinė programa (online arba gyvai)</vt:lpstr>
      <vt:lpstr>Garsų masažo sesija (gyvai)</vt:lpstr>
      <vt:lpstr>12. RAŠYMO  TERAPIJA (gali būt poezijos) gyvai arba online 3 val.</vt:lpstr>
      <vt:lpstr>Svajonių žemėlpio kūrybinės dirbtuvės (gyvai 3 val.)</vt:lpstr>
      <vt:lpstr>SAKRALINIS UGNIES VAKARAS SU SOJŲ ŽVAKIŲ LIEJIMU ( gyvai)</vt:lpstr>
      <vt:lpstr>DĖKINGUMAS IR PSICHOLOGINĖ GEROVĖ (praktinis seminaras online arba gyvai)</vt:lpstr>
      <vt:lpstr>KAIP ELGTIS EKSTREMALIOMIS SĄLYGOMIS?</vt:lpstr>
      <vt:lpstr>Jeigu skaitote šią skaidrę, aš jums nuoširdžiai dėkoju už savo skirtą laiką paskaityti iki galo!</vt:lpstr>
      <vt:lpstr>Jungtinės pajėgos gali daugiau!</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Kodėl naudinga tai jums ir jūsų klientams</dc:title>
  <dc:creator>Kristina</dc:creator>
  <cp:lastModifiedBy>PC</cp:lastModifiedBy>
  <cp:revision>137</cp:revision>
  <dcterms:created xsi:type="dcterms:W3CDTF">2022-05-20T15:42:50Z</dcterms:created>
  <dcterms:modified xsi:type="dcterms:W3CDTF">2023-10-18T12:59:02Z</dcterms:modified>
</cp:coreProperties>
</file>